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52" r:id="rId1"/>
    <p:sldMasterId id="2147483680" r:id="rId2"/>
    <p:sldMasterId id="2147483676" r:id="rId3"/>
  </p:sldMasterIdLst>
  <p:notesMasterIdLst>
    <p:notesMasterId r:id="rId21"/>
  </p:notesMasterIdLst>
  <p:handoutMasterIdLst>
    <p:handoutMasterId r:id="rId22"/>
  </p:handoutMasterIdLst>
  <p:sldIdLst>
    <p:sldId id="261" r:id="rId4"/>
    <p:sldId id="262" r:id="rId5"/>
    <p:sldId id="269" r:id="rId6"/>
    <p:sldId id="293" r:id="rId7"/>
    <p:sldId id="267" r:id="rId8"/>
    <p:sldId id="287" r:id="rId9"/>
    <p:sldId id="270" r:id="rId10"/>
    <p:sldId id="278" r:id="rId11"/>
    <p:sldId id="279" r:id="rId12"/>
    <p:sldId id="280" r:id="rId13"/>
    <p:sldId id="281" r:id="rId14"/>
    <p:sldId id="271" r:id="rId15"/>
    <p:sldId id="283" r:id="rId16"/>
    <p:sldId id="291" r:id="rId17"/>
    <p:sldId id="294" r:id="rId18"/>
    <p:sldId id="285" r:id="rId19"/>
    <p:sldId id="260" r:id="rId20"/>
  </p:sldIdLst>
  <p:sldSz cx="12198350" cy="6858000"/>
  <p:notesSz cx="6735763" cy="9866313"/>
  <p:embeddedFontLst>
    <p:embeddedFont>
      <p:font typeface="微軟正黑體" panose="020B0604030504040204" pitchFamily="34" charset="-120"/>
      <p:regular r:id="rId23"/>
      <p:bold r:id="rId24"/>
    </p:embeddedFont>
    <p:embeddedFont>
      <p:font typeface="SimHei" panose="02010609060101010101" pitchFamily="49" charset="-122"/>
      <p:regular r:id="rId25"/>
    </p:embeddedFont>
    <p:embeddedFont>
      <p:font typeface="SimHei" panose="02010609060101010101" pitchFamily="49" charset="-122"/>
      <p:regular r:id="rId25"/>
    </p:embeddedFont>
    <p:embeddedFont>
      <p:font typeface="Meiryo UI" panose="020B0604030504040204" pitchFamily="34" charset="-128"/>
      <p:regular r:id="rId26"/>
      <p:bold r:id="rId27"/>
      <p:italic r:id="rId28"/>
      <p:boldItalic r:id="rId29"/>
    </p:embeddedFont>
    <p:embeddedFont>
      <p:font typeface="宋体" panose="02010600030101010101" pitchFamily="2" charset="-122"/>
      <p:regular r:id="rId3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6AD"/>
    <a:srgbClr val="1976FF"/>
    <a:srgbClr val="CC0000"/>
    <a:srgbClr val="000000"/>
    <a:srgbClr val="CCE4FC"/>
    <a:srgbClr val="969696"/>
    <a:srgbClr val="B2B2B2"/>
    <a:srgbClr val="5F5F5F"/>
    <a:srgbClr val="80808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0" autoAdjust="0"/>
    <p:restoredTop sz="97859" autoAdjust="0"/>
  </p:normalViewPr>
  <p:slideViewPr>
    <p:cSldViewPr snapToGrid="0">
      <p:cViewPr varScale="1">
        <p:scale>
          <a:sx n="74" d="100"/>
          <a:sy n="74" d="100"/>
        </p:scale>
        <p:origin x="188" y="160"/>
      </p:cViewPr>
      <p:guideLst>
        <p:guide orient="horz" pos="2160"/>
        <p:guide pos="3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824" y="72"/>
      </p:cViewPr>
      <p:guideLst>
        <p:guide orient="horz" pos="3108"/>
        <p:guide pos="2122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400916" y="8855072"/>
            <a:ext cx="2917992" cy="36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837" tIns="0" rIns="18837" bIns="0" anchor="b"/>
          <a:lstStyle>
            <a:lvl1pPr defTabSz="909638">
              <a:defRPr sz="2400">
                <a:solidFill>
                  <a:schemeClr val="tx1"/>
                </a:solidFill>
                <a:latin typeface="Arial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Arial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60488" defTabSz="909638">
              <a:defRPr sz="2400">
                <a:solidFill>
                  <a:schemeClr val="tx1"/>
                </a:solidFill>
                <a:latin typeface="Arial" charset="0"/>
              </a:defRPr>
            </a:lvl4pPr>
            <a:lvl5pPr marL="1811338" defTabSz="90963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685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257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829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401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fld id="{705B2E8B-0B7C-4409-AD53-2D3E8F2A5808}" type="slidenum">
              <a:rPr lang="en-US" altLang="de-DE" sz="1000"/>
              <a:pPr algn="r">
                <a:defRPr/>
              </a:pPr>
              <a:t>‹#›</a:t>
            </a:fld>
            <a:endParaRPr lang="en-US" altLang="de-DE" sz="1000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443598" y="520608"/>
            <a:ext cx="2924284" cy="32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837" tIns="0" rIns="18837" bIns="0"/>
          <a:lstStyle>
            <a:lvl1pPr defTabSz="909638">
              <a:defRPr sz="2400">
                <a:solidFill>
                  <a:schemeClr val="tx1"/>
                </a:solidFill>
                <a:latin typeface="Arial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Arial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60488" defTabSz="909638">
              <a:defRPr sz="2400">
                <a:solidFill>
                  <a:schemeClr val="tx1"/>
                </a:solidFill>
                <a:latin typeface="Arial" charset="0"/>
              </a:defRPr>
            </a:lvl4pPr>
            <a:lvl5pPr marL="1811338" defTabSz="90963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685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257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829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4013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b="1" dirty="0">
                <a:cs typeface="Arial" charset="0"/>
              </a:rPr>
              <a:t>[Legal </a:t>
            </a:r>
            <a:r>
              <a:rPr lang="de-DE" altLang="de-DE" sz="1000" b="1" dirty="0" err="1">
                <a:cs typeface="Arial" charset="0"/>
              </a:rPr>
              <a:t>Entity</a:t>
            </a:r>
            <a:r>
              <a:rPr lang="de-DE" altLang="de-DE" sz="1000" b="1" dirty="0">
                <a:cs typeface="Arial" charset="0"/>
              </a:rPr>
              <a:t>] </a:t>
            </a:r>
            <a:r>
              <a:rPr lang="de-DE" altLang="de-DE" sz="1000" b="1" dirty="0">
                <a:cs typeface="Arial" charset="0"/>
                <a:sym typeface="Symbol" pitchFamily="18" charset="2"/>
              </a:rPr>
              <a:t>• [</a:t>
            </a:r>
            <a:r>
              <a:rPr lang="de-DE" altLang="de-DE" sz="1000" b="1" dirty="0" err="1">
                <a:cs typeface="Arial" charset="0"/>
                <a:sym typeface="Symbol" pitchFamily="18" charset="2"/>
              </a:rPr>
              <a:t>Presentation</a:t>
            </a:r>
            <a:r>
              <a:rPr lang="de-DE" altLang="de-DE" sz="1000" b="1" dirty="0">
                <a:cs typeface="Arial" charset="0"/>
                <a:sym typeface="Symbol" pitchFamily="18" charset="2"/>
              </a:rPr>
              <a:t> Topic]</a:t>
            </a:r>
          </a:p>
        </p:txBody>
      </p:sp>
    </p:spTree>
    <p:extLst>
      <p:ext uri="{BB962C8B-B14F-4D97-AF65-F5344CB8AC3E}">
        <p14:creationId xmlns:p14="http://schemas.microsoft.com/office/powerpoint/2010/main" val="156179417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109538" y="785813"/>
            <a:ext cx="7015163" cy="3944937"/>
          </a:xfrm>
          <a:prstGeom prst="rect">
            <a:avLst/>
          </a:prstGeom>
          <a:noFill/>
          <a:ln w="12699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70" name="Rectangle 22"/>
          <p:cNvSpPr>
            <a:spLocks noGrp="1" noChangeArrowheads="1"/>
          </p:cNvSpPr>
          <p:nvPr>
            <p:ph type="dt" idx="1"/>
          </p:nvPr>
        </p:nvSpPr>
        <p:spPr bwMode="auto">
          <a:xfrm>
            <a:off x="3400915" y="214554"/>
            <a:ext cx="3084735" cy="32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837" tIns="0" rIns="18837" bIns="0" numCol="1" anchor="t" anchorCtr="0" compatLnSpc="1">
            <a:prstTxWarp prst="textNoShape">
              <a:avLst/>
            </a:prstTxWarp>
          </a:bodyPr>
          <a:lstStyle>
            <a:lvl1pPr algn="r" defTabSz="715320">
              <a:defRPr sz="1000" i="1"/>
            </a:lvl1pPr>
          </a:lstStyle>
          <a:p>
            <a:pPr>
              <a:defRPr/>
            </a:pPr>
            <a:fld id="{F2C5BAEE-AD1E-4A98-83E7-6A939E508B88}" type="datetime4">
              <a:rPr lang="de-DE" altLang="de-DE" smtClean="0"/>
              <a:t>10. Dezember 2025</a:t>
            </a:fld>
            <a:endParaRPr lang="en-US" altLang="de-DE" dirty="0"/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400915" y="9298377"/>
            <a:ext cx="3084735" cy="36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837" tIns="0" rIns="18837" bIns="0" numCol="1" anchor="b" anchorCtr="0" compatLnSpc="1">
            <a:prstTxWarp prst="textNoShape">
              <a:avLst/>
            </a:prstTxWarp>
          </a:bodyPr>
          <a:lstStyle>
            <a:lvl1pPr algn="r" defTabSz="715320">
              <a:defRPr sz="1000"/>
            </a:lvl1pPr>
          </a:lstStyle>
          <a:p>
            <a:pPr>
              <a:defRPr/>
            </a:pPr>
            <a:fld id="{744C2D65-8576-4B63-8D27-5D1E036622FB}" type="slidenum">
              <a:rPr lang="en-US" altLang="de-DE"/>
              <a:pPr>
                <a:defRPr/>
              </a:pPr>
              <a:t>‹#›</a:t>
            </a:fld>
            <a:endParaRPr lang="en-US" altLang="de-DE" dirty="0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47" y="4945778"/>
            <a:ext cx="5420700" cy="4426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914" tIns="42388" rIns="87914" bIns="423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noProof="0"/>
              <a:t>Klicken Sie, um die Formate des Vorlagentextes zu bearbeiten</a:t>
            </a:r>
          </a:p>
          <a:p>
            <a:pPr lvl="1"/>
            <a:r>
              <a:rPr lang="en-US" altLang="de-DE" noProof="0"/>
              <a:t>Zweite Ebene</a:t>
            </a:r>
          </a:p>
          <a:p>
            <a:pPr lvl="2"/>
            <a:r>
              <a:rPr lang="en-US" altLang="de-DE" noProof="0"/>
              <a:t>Dritte Ebene</a:t>
            </a:r>
          </a:p>
          <a:p>
            <a:pPr lvl="3"/>
            <a:r>
              <a:rPr lang="en-US" altLang="de-DE" noProof="0"/>
              <a:t>Vierte Ebene</a:t>
            </a:r>
          </a:p>
          <a:p>
            <a:pPr lvl="4"/>
            <a:r>
              <a:rPr lang="en-US" altLang="de-DE" noProof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29686669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defTabSz="85883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190500" algn="l" defTabSz="85883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2pPr>
    <a:lvl3pPr marL="381000" algn="l" defTabSz="85883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571500" algn="l" defTabSz="85883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762000" algn="l" defTabSz="85883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2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33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5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6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7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38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42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43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 hasCustomPrompt="1"/>
          </p:nvPr>
        </p:nvSpPr>
        <p:spPr>
          <a:xfrm>
            <a:off x="446088" y="2198078"/>
            <a:ext cx="11306174" cy="1325929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>
              <a:defRPr sz="3600" b="1"/>
            </a:lvl1pPr>
          </a:lstStyle>
          <a:p>
            <a:r>
              <a:rPr lang="zh-CN" altLang="en-US" dirty="0"/>
              <a:t>标题 标题 标题 标题 标题</a:t>
            </a:r>
            <a:r>
              <a:rPr lang="en-US" altLang="zh-TW" dirty="0"/>
              <a:t> </a:t>
            </a:r>
            <a:endParaRPr lang="en-US" dirty="0"/>
          </a:p>
        </p:txBody>
      </p:sp>
      <p:sp>
        <p:nvSpPr>
          <p:cNvPr id="47" name="Textplatzhalter 46"/>
          <p:cNvSpPr>
            <a:spLocks noGrp="1"/>
          </p:cNvSpPr>
          <p:nvPr>
            <p:ph type="body" sz="quarter" idx="11" hasCustomPrompt="1"/>
          </p:nvPr>
        </p:nvSpPr>
        <p:spPr>
          <a:xfrm>
            <a:off x="446088" y="3839918"/>
            <a:ext cx="11306175" cy="702774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600" baseline="0"/>
            </a:lvl1pPr>
          </a:lstStyle>
          <a:p>
            <a:pPr lvl="0"/>
            <a:r>
              <a:rPr lang="zh-CN" altLang="en-US" dirty="0"/>
              <a:t>副标题 副标题 副标题 副标题</a:t>
            </a:r>
            <a:r>
              <a:rPr lang="en-US" altLang="zh-TW" dirty="0"/>
              <a:t> </a:t>
            </a:r>
            <a:endParaRPr lang="en-US" dirty="0"/>
          </a:p>
        </p:txBody>
      </p:sp>
      <p:sp>
        <p:nvSpPr>
          <p:cNvPr id="24" name="Text Box 280"/>
          <p:cNvSpPr txBox="1">
            <a:spLocks noChangeArrowheads="1"/>
          </p:cNvSpPr>
          <p:nvPr userDrawn="1"/>
        </p:nvSpPr>
        <p:spPr bwMode="auto">
          <a:xfrm>
            <a:off x="-258744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5" name="Text Box 280"/>
          <p:cNvSpPr txBox="1">
            <a:spLocks noChangeArrowheads="1"/>
          </p:cNvSpPr>
          <p:nvPr userDrawn="1"/>
        </p:nvSpPr>
        <p:spPr bwMode="auto">
          <a:xfrm>
            <a:off x="12275435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BECEE36B-AEF4-7141-B3AB-058A54054B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5450" y="0"/>
            <a:ext cx="6692900" cy="1828800"/>
          </a:xfrm>
          <a:prstGeom prst="rect">
            <a:avLst/>
          </a:prstGeom>
        </p:spPr>
      </p:pic>
      <p:sp>
        <p:nvSpPr>
          <p:cNvPr id="17" name="Text Box 312"/>
          <p:cNvSpPr txBox="1">
            <a:spLocks noChangeArrowheads="1"/>
          </p:cNvSpPr>
          <p:nvPr userDrawn="1"/>
        </p:nvSpPr>
        <p:spPr bwMode="auto">
          <a:xfrm>
            <a:off x="260448" y="1149574"/>
            <a:ext cx="1716811" cy="2391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lIns="53972" tIns="26986" rIns="53972" bIns="26986" anchor="ctr" anchorCtr="1">
            <a:spAutoFit/>
          </a:bodyPr>
          <a:lstStyle>
            <a:lvl1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1pPr>
            <a:lvl2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2pPr>
            <a:lvl3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4pPr>
            <a:lvl5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en-US" altLang="de-DE" sz="1200" b="1" noProof="0" dirty="0">
                <a:solidFill>
                  <a:srgbClr val="FFFFFF"/>
                </a:solidFill>
              </a:rPr>
              <a:t>►</a:t>
            </a:r>
            <a:r>
              <a:rPr lang="en-US" altLang="de-DE" sz="1200" b="1" baseline="0" noProof="0" dirty="0">
                <a:solidFill>
                  <a:srgbClr val="FFFFFF"/>
                </a:solidFill>
              </a:rPr>
              <a:t> </a:t>
            </a:r>
            <a:r>
              <a:rPr lang="en-US" altLang="de-DE" sz="1200" b="1" noProof="0" dirty="0">
                <a:solidFill>
                  <a:srgbClr val="FFFFFF"/>
                </a:solidFill>
              </a:rPr>
              <a:t>strictly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8144183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orient="horz" pos="572" userDrawn="1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446088" y="208284"/>
            <a:ext cx="7662536" cy="800219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zh-CN" altLang="en-US" dirty="0"/>
              <a:t>标题</a:t>
            </a:r>
            <a:r>
              <a:rPr lang="en-US" dirty="0"/>
              <a:t> 2 (</a:t>
            </a:r>
            <a:r>
              <a:rPr lang="zh-CN" altLang="en-US" dirty="0"/>
              <a:t>有两行的情况</a:t>
            </a:r>
            <a:r>
              <a:rPr lang="en-US" dirty="0"/>
              <a:t>)</a:t>
            </a:r>
            <a:br>
              <a:rPr lang="en-US" dirty="0"/>
            </a:br>
            <a:r>
              <a:rPr lang="zh-CN" altLang="en-US" dirty="0"/>
              <a:t>标题</a:t>
            </a:r>
            <a:r>
              <a:rPr lang="en-US" dirty="0"/>
              <a:t> 1 (</a:t>
            </a:r>
            <a:r>
              <a:rPr lang="zh-CN" altLang="en-US" dirty="0"/>
              <a:t>仅一行的情况</a:t>
            </a:r>
            <a:r>
              <a:rPr lang="en-US" dirty="0"/>
              <a:t>)</a:t>
            </a:r>
            <a:endParaRPr lang="en-US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46088" y="1276661"/>
            <a:ext cx="11306175" cy="5032064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000"/>
            </a:lvl1pPr>
            <a:lvl2pPr>
              <a:buClr>
                <a:schemeClr val="accent6">
                  <a:lumMod val="75000"/>
                </a:schemeClr>
              </a:buClr>
              <a:defRPr sz="2000"/>
            </a:lvl2pPr>
            <a:lvl3pPr marL="358775" indent="-179388">
              <a:buFont typeface="Arial" panose="020B0604020202020204" pitchFamily="34" charset="0"/>
              <a:buChar char="¬"/>
              <a:defRPr sz="2000"/>
            </a:lvl3pPr>
            <a:lvl4pPr>
              <a:defRPr sz="2000"/>
            </a:lvl4pPr>
            <a:lvl5pPr marL="712788" indent="-176213">
              <a:defRPr sz="1400"/>
            </a:lvl5pPr>
          </a:lstStyle>
          <a:p>
            <a:pPr marL="0" marR="0" lvl="0" indent="0" algn="l" defTabSz="8636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None/>
              <a:tabLst/>
              <a:defRPr/>
            </a:pPr>
            <a:r>
              <a:rPr lang="zh-CN" altLang="en-US" noProof="0" dirty="0"/>
              <a:t>主文本格式</a:t>
            </a:r>
            <a:endParaRPr lang="en-US" noProof="0" dirty="0"/>
          </a:p>
          <a:p>
            <a:pPr lvl="1"/>
            <a:r>
              <a:rPr lang="zh-CN" altLang="en-US" noProof="0" dirty="0"/>
              <a:t>第二级</a:t>
            </a:r>
            <a:endParaRPr lang="en-US" noProof="0" dirty="0"/>
          </a:p>
          <a:p>
            <a:pPr lvl="2"/>
            <a:r>
              <a:rPr lang="zh-CN" altLang="en-US" noProof="0" dirty="0"/>
              <a:t>第三级</a:t>
            </a:r>
            <a:endParaRPr lang="en-US" noProof="0" dirty="0"/>
          </a:p>
          <a:p>
            <a:pPr lvl="3"/>
            <a:r>
              <a:rPr lang="zh-CN" altLang="en-US" noProof="0" dirty="0"/>
              <a:t>第四级</a:t>
            </a:r>
            <a:endParaRPr lang="en-US" noProof="0" dirty="0"/>
          </a:p>
        </p:txBody>
      </p:sp>
      <p:sp>
        <p:nvSpPr>
          <p:cNvPr id="4" name="Text Box 285"/>
          <p:cNvSpPr txBox="1">
            <a:spLocks noChangeArrowheads="1"/>
          </p:cNvSpPr>
          <p:nvPr userDrawn="1"/>
        </p:nvSpPr>
        <p:spPr bwMode="auto">
          <a:xfrm>
            <a:off x="7991802" y="-228283"/>
            <a:ext cx="246862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5,60</a:t>
            </a:r>
          </a:p>
        </p:txBody>
      </p:sp>
    </p:spTree>
    <p:extLst>
      <p:ext uri="{BB962C8B-B14F-4D97-AF65-F5344CB8AC3E}">
        <p14:creationId xmlns:p14="http://schemas.microsoft.com/office/powerpoint/2010/main" val="355878992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9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20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2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3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4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26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33" name="Text Box 280"/>
          <p:cNvSpPr txBox="1">
            <a:spLocks noChangeArrowheads="1"/>
          </p:cNvSpPr>
          <p:nvPr userDrawn="1"/>
        </p:nvSpPr>
        <p:spPr bwMode="auto">
          <a:xfrm>
            <a:off x="-258744" y="454990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5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6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37" name="Text Box 280"/>
          <p:cNvSpPr txBox="1">
            <a:spLocks noChangeArrowheads="1"/>
          </p:cNvSpPr>
          <p:nvPr userDrawn="1"/>
        </p:nvSpPr>
        <p:spPr bwMode="auto">
          <a:xfrm>
            <a:off x="12275435" y="454990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9208" y="2909838"/>
            <a:ext cx="25019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30530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2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33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5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6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7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38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42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43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 hasCustomPrompt="1"/>
          </p:nvPr>
        </p:nvSpPr>
        <p:spPr>
          <a:xfrm>
            <a:off x="446088" y="2198078"/>
            <a:ext cx="11306174" cy="1325929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>
              <a:defRPr sz="3600" b="1"/>
            </a:lvl1pPr>
          </a:lstStyle>
          <a:p>
            <a:r>
              <a:rPr lang="zh-CN" altLang="en-US" dirty="0"/>
              <a:t>标题 标题 标题 标题 标题</a:t>
            </a:r>
            <a:r>
              <a:rPr lang="en-US" altLang="zh-TW" dirty="0"/>
              <a:t> </a:t>
            </a:r>
            <a:endParaRPr lang="en-US" dirty="0"/>
          </a:p>
        </p:txBody>
      </p:sp>
      <p:sp>
        <p:nvSpPr>
          <p:cNvPr id="47" name="Textplatzhalter 46"/>
          <p:cNvSpPr>
            <a:spLocks noGrp="1"/>
          </p:cNvSpPr>
          <p:nvPr>
            <p:ph type="body" sz="quarter" idx="11" hasCustomPrompt="1"/>
          </p:nvPr>
        </p:nvSpPr>
        <p:spPr>
          <a:xfrm>
            <a:off x="446088" y="3839918"/>
            <a:ext cx="11306175" cy="702774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600" baseline="0"/>
            </a:lvl1pPr>
          </a:lstStyle>
          <a:p>
            <a:pPr lvl="0"/>
            <a:r>
              <a:rPr lang="zh-CN" altLang="en-US" dirty="0"/>
              <a:t>副标题 副标题 副标题 副标题</a:t>
            </a:r>
            <a:r>
              <a:rPr lang="en-US" altLang="zh-TW" dirty="0"/>
              <a:t> </a:t>
            </a:r>
            <a:endParaRPr lang="en-US" dirty="0"/>
          </a:p>
        </p:txBody>
      </p:sp>
      <p:sp>
        <p:nvSpPr>
          <p:cNvPr id="24" name="Text Box 280"/>
          <p:cNvSpPr txBox="1">
            <a:spLocks noChangeArrowheads="1"/>
          </p:cNvSpPr>
          <p:nvPr userDrawn="1"/>
        </p:nvSpPr>
        <p:spPr bwMode="auto">
          <a:xfrm>
            <a:off x="-258744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5" name="Text Box 280"/>
          <p:cNvSpPr txBox="1">
            <a:spLocks noChangeArrowheads="1"/>
          </p:cNvSpPr>
          <p:nvPr userDrawn="1"/>
        </p:nvSpPr>
        <p:spPr bwMode="auto">
          <a:xfrm>
            <a:off x="12275435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BECEE36B-AEF4-7141-B3AB-058A54054B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5450" y="0"/>
            <a:ext cx="6692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459002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867">
          <p15:clr>
            <a:srgbClr val="A4A3A4"/>
          </p15:clr>
        </p15:guide>
        <p15:guide id="2" orient="horz" pos="572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446088" y="208284"/>
            <a:ext cx="7662536" cy="800219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zh-CN" altLang="en-US" dirty="0"/>
              <a:t>标题</a:t>
            </a:r>
            <a:r>
              <a:rPr lang="en-US" dirty="0"/>
              <a:t> 2 (</a:t>
            </a:r>
            <a:r>
              <a:rPr lang="zh-CN" altLang="en-US" dirty="0"/>
              <a:t>有两行的情况</a:t>
            </a:r>
            <a:r>
              <a:rPr lang="en-US" dirty="0"/>
              <a:t>)</a:t>
            </a:r>
            <a:br>
              <a:rPr lang="en-US" dirty="0"/>
            </a:br>
            <a:r>
              <a:rPr lang="zh-CN" altLang="en-US" dirty="0"/>
              <a:t>标题</a:t>
            </a:r>
            <a:r>
              <a:rPr lang="en-US" dirty="0"/>
              <a:t> 1 (</a:t>
            </a:r>
            <a:r>
              <a:rPr lang="zh-CN" altLang="en-US" dirty="0"/>
              <a:t>仅一行的情况</a:t>
            </a:r>
            <a:r>
              <a:rPr lang="en-US" dirty="0"/>
              <a:t>)</a:t>
            </a:r>
            <a:endParaRPr lang="en-US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46088" y="1276661"/>
            <a:ext cx="11306175" cy="5032064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000"/>
            </a:lvl1pPr>
            <a:lvl2pPr>
              <a:buClr>
                <a:schemeClr val="accent6">
                  <a:lumMod val="75000"/>
                </a:schemeClr>
              </a:buClr>
              <a:defRPr sz="2000"/>
            </a:lvl2pPr>
            <a:lvl3pPr marL="358775" indent="-179388">
              <a:buFont typeface="Arial" panose="020B0604020202020204" pitchFamily="34" charset="0"/>
              <a:buChar char="¬"/>
              <a:defRPr sz="2000"/>
            </a:lvl3pPr>
            <a:lvl4pPr>
              <a:defRPr sz="2000"/>
            </a:lvl4pPr>
            <a:lvl5pPr marL="712788" indent="-176213">
              <a:defRPr sz="1400"/>
            </a:lvl5pPr>
          </a:lstStyle>
          <a:p>
            <a:pPr marL="0" marR="0" lvl="0" indent="0" algn="l" defTabSz="8636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None/>
              <a:tabLst/>
              <a:defRPr/>
            </a:pPr>
            <a:r>
              <a:rPr lang="zh-CN" altLang="en-US" noProof="0" dirty="0"/>
              <a:t>主文本格式</a:t>
            </a:r>
            <a:endParaRPr lang="en-US" noProof="0" dirty="0"/>
          </a:p>
          <a:p>
            <a:pPr lvl="1"/>
            <a:r>
              <a:rPr lang="zh-CN" altLang="en-US" noProof="0" dirty="0"/>
              <a:t>第二级</a:t>
            </a:r>
            <a:endParaRPr lang="en-US" noProof="0" dirty="0"/>
          </a:p>
          <a:p>
            <a:pPr lvl="2"/>
            <a:r>
              <a:rPr lang="zh-CN" altLang="en-US" noProof="0" dirty="0"/>
              <a:t>第三级</a:t>
            </a:r>
            <a:endParaRPr lang="en-US" noProof="0" dirty="0"/>
          </a:p>
          <a:p>
            <a:pPr lvl="3"/>
            <a:r>
              <a:rPr lang="zh-CN" altLang="en-US" noProof="0" dirty="0"/>
              <a:t>第四级</a:t>
            </a:r>
            <a:endParaRPr lang="en-US" noProof="0" dirty="0"/>
          </a:p>
        </p:txBody>
      </p:sp>
      <p:sp>
        <p:nvSpPr>
          <p:cNvPr id="4" name="Text Box 285"/>
          <p:cNvSpPr txBox="1">
            <a:spLocks noChangeArrowheads="1"/>
          </p:cNvSpPr>
          <p:nvPr userDrawn="1"/>
        </p:nvSpPr>
        <p:spPr bwMode="auto">
          <a:xfrm>
            <a:off x="7991802" y="-228283"/>
            <a:ext cx="246862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5,60</a:t>
            </a:r>
          </a:p>
        </p:txBody>
      </p:sp>
    </p:spTree>
    <p:extLst>
      <p:ext uri="{BB962C8B-B14F-4D97-AF65-F5344CB8AC3E}">
        <p14:creationId xmlns:p14="http://schemas.microsoft.com/office/powerpoint/2010/main" val="1392432526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9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20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2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3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4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26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33" name="Text Box 280"/>
          <p:cNvSpPr txBox="1">
            <a:spLocks noChangeArrowheads="1"/>
          </p:cNvSpPr>
          <p:nvPr userDrawn="1"/>
        </p:nvSpPr>
        <p:spPr bwMode="auto">
          <a:xfrm>
            <a:off x="-258744" y="454990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5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6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37" name="Text Box 280"/>
          <p:cNvSpPr txBox="1">
            <a:spLocks noChangeArrowheads="1"/>
          </p:cNvSpPr>
          <p:nvPr userDrawn="1"/>
        </p:nvSpPr>
        <p:spPr bwMode="auto">
          <a:xfrm>
            <a:off x="12275435" y="454990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9208" y="2909838"/>
            <a:ext cx="25019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381272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2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33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5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6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37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38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42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43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 hasCustomPrompt="1"/>
          </p:nvPr>
        </p:nvSpPr>
        <p:spPr>
          <a:xfrm>
            <a:off x="446088" y="2198078"/>
            <a:ext cx="11306174" cy="1325929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>
              <a:defRPr sz="3600" b="1"/>
            </a:lvl1pPr>
          </a:lstStyle>
          <a:p>
            <a:r>
              <a:rPr lang="zh-CN" altLang="en-US" dirty="0"/>
              <a:t>标题 标题 标题 标题 标题</a:t>
            </a:r>
            <a:r>
              <a:rPr lang="en-US" altLang="zh-TW" dirty="0"/>
              <a:t> </a:t>
            </a:r>
            <a:endParaRPr lang="en-US" dirty="0"/>
          </a:p>
        </p:txBody>
      </p:sp>
      <p:sp>
        <p:nvSpPr>
          <p:cNvPr id="47" name="Textplatzhalter 46"/>
          <p:cNvSpPr>
            <a:spLocks noGrp="1"/>
          </p:cNvSpPr>
          <p:nvPr>
            <p:ph type="body" sz="quarter" idx="11" hasCustomPrompt="1"/>
          </p:nvPr>
        </p:nvSpPr>
        <p:spPr>
          <a:xfrm>
            <a:off x="446088" y="3839918"/>
            <a:ext cx="11306175" cy="702774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600" baseline="0"/>
            </a:lvl1pPr>
          </a:lstStyle>
          <a:p>
            <a:pPr lvl="0"/>
            <a:r>
              <a:rPr lang="zh-CN" altLang="en-US" dirty="0"/>
              <a:t>副标题 副标题 副标题 副标题</a:t>
            </a:r>
            <a:r>
              <a:rPr lang="en-US" altLang="zh-TW" dirty="0"/>
              <a:t> </a:t>
            </a:r>
            <a:endParaRPr lang="en-US" dirty="0"/>
          </a:p>
        </p:txBody>
      </p:sp>
      <p:sp>
        <p:nvSpPr>
          <p:cNvPr id="24" name="Text Box 280"/>
          <p:cNvSpPr txBox="1">
            <a:spLocks noChangeArrowheads="1"/>
          </p:cNvSpPr>
          <p:nvPr userDrawn="1"/>
        </p:nvSpPr>
        <p:spPr bwMode="auto">
          <a:xfrm>
            <a:off x="-258744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5" name="Text Box 280"/>
          <p:cNvSpPr txBox="1">
            <a:spLocks noChangeArrowheads="1"/>
          </p:cNvSpPr>
          <p:nvPr userDrawn="1"/>
        </p:nvSpPr>
        <p:spPr bwMode="auto">
          <a:xfrm>
            <a:off x="12275435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BECEE36B-AEF4-7141-B3AB-058A54054B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5450" y="0"/>
            <a:ext cx="6692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70312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867">
          <p15:clr>
            <a:srgbClr val="A4A3A4"/>
          </p15:clr>
        </p15:guide>
        <p15:guide id="2" orient="horz" pos="572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446088" y="208284"/>
            <a:ext cx="7662536" cy="800219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zh-CN" altLang="en-US" dirty="0"/>
              <a:t>标题</a:t>
            </a:r>
            <a:r>
              <a:rPr lang="en-US" dirty="0"/>
              <a:t> 2 (</a:t>
            </a:r>
            <a:r>
              <a:rPr lang="zh-CN" altLang="en-US" dirty="0"/>
              <a:t>有两行的情况</a:t>
            </a:r>
            <a:r>
              <a:rPr lang="en-US" dirty="0"/>
              <a:t>)</a:t>
            </a:r>
            <a:br>
              <a:rPr lang="en-US" dirty="0"/>
            </a:br>
            <a:r>
              <a:rPr lang="zh-CN" altLang="en-US" dirty="0"/>
              <a:t>标题</a:t>
            </a:r>
            <a:r>
              <a:rPr lang="en-US" dirty="0"/>
              <a:t> 1 (</a:t>
            </a:r>
            <a:r>
              <a:rPr lang="zh-CN" altLang="en-US" dirty="0"/>
              <a:t>仅一行的情况</a:t>
            </a:r>
            <a:r>
              <a:rPr lang="en-US" dirty="0"/>
              <a:t>)</a:t>
            </a:r>
            <a:endParaRPr lang="en-US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46088" y="1276661"/>
            <a:ext cx="11306175" cy="5032064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000"/>
            </a:lvl1pPr>
            <a:lvl2pPr>
              <a:buClr>
                <a:schemeClr val="accent6">
                  <a:lumMod val="75000"/>
                </a:schemeClr>
              </a:buClr>
              <a:defRPr sz="2000"/>
            </a:lvl2pPr>
            <a:lvl3pPr marL="358775" indent="-179388">
              <a:buFont typeface="Arial" panose="020B0604020202020204" pitchFamily="34" charset="0"/>
              <a:buChar char="¬"/>
              <a:defRPr sz="2000"/>
            </a:lvl3pPr>
            <a:lvl4pPr>
              <a:defRPr sz="2000"/>
            </a:lvl4pPr>
            <a:lvl5pPr marL="712788" indent="-176213">
              <a:defRPr sz="1400"/>
            </a:lvl5pPr>
          </a:lstStyle>
          <a:p>
            <a:pPr marL="0" marR="0" lvl="0" indent="0" algn="l" defTabSz="8636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None/>
              <a:tabLst/>
              <a:defRPr/>
            </a:pPr>
            <a:r>
              <a:rPr lang="zh-CN" altLang="en-US" noProof="0" dirty="0"/>
              <a:t>主文本格式</a:t>
            </a:r>
            <a:endParaRPr lang="en-US" noProof="0" dirty="0"/>
          </a:p>
          <a:p>
            <a:pPr lvl="1"/>
            <a:r>
              <a:rPr lang="zh-CN" altLang="en-US" noProof="0" dirty="0"/>
              <a:t>第二级</a:t>
            </a:r>
            <a:endParaRPr lang="en-US" noProof="0" dirty="0"/>
          </a:p>
          <a:p>
            <a:pPr lvl="2"/>
            <a:r>
              <a:rPr lang="zh-CN" altLang="en-US" noProof="0" dirty="0"/>
              <a:t>第三级</a:t>
            </a:r>
            <a:endParaRPr lang="en-US" noProof="0" dirty="0"/>
          </a:p>
          <a:p>
            <a:pPr lvl="3"/>
            <a:r>
              <a:rPr lang="zh-CN" altLang="en-US" noProof="0" dirty="0"/>
              <a:t>第四级</a:t>
            </a:r>
            <a:endParaRPr lang="en-US" noProof="0" dirty="0"/>
          </a:p>
        </p:txBody>
      </p:sp>
      <p:sp>
        <p:nvSpPr>
          <p:cNvPr id="4" name="Text Box 285"/>
          <p:cNvSpPr txBox="1">
            <a:spLocks noChangeArrowheads="1"/>
          </p:cNvSpPr>
          <p:nvPr userDrawn="1"/>
        </p:nvSpPr>
        <p:spPr bwMode="auto">
          <a:xfrm>
            <a:off x="7991802" y="-228283"/>
            <a:ext cx="246862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5,60</a:t>
            </a:r>
          </a:p>
        </p:txBody>
      </p:sp>
    </p:spTree>
    <p:extLst>
      <p:ext uri="{BB962C8B-B14F-4D97-AF65-F5344CB8AC3E}">
        <p14:creationId xmlns:p14="http://schemas.microsoft.com/office/powerpoint/2010/main" val="3234564667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9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20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2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3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24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26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33" name="Text Box 280"/>
          <p:cNvSpPr txBox="1">
            <a:spLocks noChangeArrowheads="1"/>
          </p:cNvSpPr>
          <p:nvPr userDrawn="1"/>
        </p:nvSpPr>
        <p:spPr bwMode="auto">
          <a:xfrm>
            <a:off x="-258744" y="454990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5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36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37" name="Text Box 280"/>
          <p:cNvSpPr txBox="1">
            <a:spLocks noChangeArrowheads="1"/>
          </p:cNvSpPr>
          <p:nvPr userDrawn="1"/>
        </p:nvSpPr>
        <p:spPr bwMode="auto">
          <a:xfrm>
            <a:off x="12275435" y="454990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de-DE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9208" y="2909838"/>
            <a:ext cx="25019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0138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244"/>
          <p:cNvSpPr txBox="1">
            <a:spLocks noChangeArrowheads="1"/>
          </p:cNvSpPr>
          <p:nvPr userDrawn="1"/>
        </p:nvSpPr>
        <p:spPr bwMode="auto">
          <a:xfrm>
            <a:off x="526385" y="6552620"/>
            <a:ext cx="8408985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r>
              <a:rPr lang="en-US" altLang="de-DE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[</a:t>
            </a:r>
            <a:r>
              <a:rPr lang="zh-CN" altLang="en-US" sz="1000" b="1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发表主题</a:t>
            </a:r>
            <a:r>
              <a:rPr lang="en-US" altLang="de-DE" sz="1000" b="1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] </a:t>
            </a:r>
            <a:r>
              <a:rPr lang="en-US" altLang="de-DE" sz="10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Wingdings"/>
              </a:rPr>
              <a:t></a:t>
            </a:r>
            <a:r>
              <a:rPr lang="en-US" altLang="de-DE" sz="10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[</a:t>
            </a:r>
            <a:r>
              <a:rPr lang="zh-CN" altLang="en-US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章节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zh-TW" altLang="en-US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标题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]</a:t>
            </a:r>
          </a:p>
        </p:txBody>
      </p:sp>
      <p:sp>
        <p:nvSpPr>
          <p:cNvPr id="1030" name="Line 266"/>
          <p:cNvSpPr>
            <a:spLocks noChangeShapeType="1"/>
          </p:cNvSpPr>
          <p:nvPr userDrawn="1"/>
        </p:nvSpPr>
        <p:spPr bwMode="auto">
          <a:xfrm>
            <a:off x="446088" y="6415019"/>
            <a:ext cx="11306175" cy="0"/>
          </a:xfrm>
          <a:prstGeom prst="line">
            <a:avLst/>
          </a:prstGeom>
          <a:noFill/>
          <a:ln w="12700">
            <a:solidFill>
              <a:srgbClr val="0046A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en-US" dirty="0"/>
          </a:p>
        </p:txBody>
      </p:sp>
      <p:sp>
        <p:nvSpPr>
          <p:cNvPr id="1031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2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1033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5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6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7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1038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103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1041" name="Text Box 304"/>
          <p:cNvSpPr txBox="1">
            <a:spLocks noChangeArrowheads="1"/>
          </p:cNvSpPr>
          <p:nvPr userDrawn="1"/>
        </p:nvSpPr>
        <p:spPr bwMode="auto">
          <a:xfrm>
            <a:off x="8703355" y="6504668"/>
            <a:ext cx="296100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00000"/>
              </a:lnSpc>
              <a:defRPr/>
            </a:pPr>
            <a:r>
              <a:rPr lang="en-US" altLang="de-DE" sz="800" b="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</a:t>
            </a:r>
            <a:r>
              <a:rPr lang="en-US" altLang="de-DE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zh-CN" altLang="en-US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厦门</a:t>
            </a:r>
            <a:r>
              <a:rPr lang="en-US" altLang="zh-CN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TDK</a:t>
            </a:r>
            <a:r>
              <a:rPr lang="zh-CN" altLang="en-US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有限公司</a:t>
            </a:r>
            <a:r>
              <a:rPr lang="en-US" altLang="de-DE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 </a:t>
            </a:r>
            <a:r>
              <a:rPr lang="en-US" altLang="de-DE" sz="7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TDK</a:t>
            </a:r>
            <a:r>
              <a:rPr lang="zh-CN" altLang="en-US" sz="7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集团子公司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sz="800" baseline="0" noProof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 algn="r" eaLnBrk="1" hangingPunct="1">
              <a:lnSpc>
                <a:spcPct val="100000"/>
              </a:lnSpc>
              <a:defRPr/>
            </a:pP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en-US" altLang="zh-CN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IT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[202501]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kern="12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+mn-ea"/>
                <a:cs typeface="+mn-cs"/>
                <a:sym typeface="Symbol" pitchFamily="18" charset="2"/>
              </a:rPr>
              <a:t> </a:t>
            </a:r>
            <a:fld id="{CC0C4A1D-6455-4829-8626-A0F8587C9CE2}" type="slidenum">
              <a:rPr lang="en-US" altLang="de-DE" sz="800" baseline="0" noProof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 eaLnBrk="1" hangingPunct="1">
                <a:lnSpc>
                  <a:spcPct val="100000"/>
                </a:lnSpc>
                <a:defRPr/>
              </a:pPr>
              <a:t>‹#›</a:t>
            </a:fld>
            <a:endParaRPr lang="en-US" altLang="de-DE" sz="800" baseline="0" noProof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 Box 280"/>
          <p:cNvSpPr txBox="1">
            <a:spLocks noChangeArrowheads="1"/>
          </p:cNvSpPr>
          <p:nvPr userDrawn="1"/>
        </p:nvSpPr>
        <p:spPr bwMode="auto">
          <a:xfrm>
            <a:off x="-258744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3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4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25" name="Text Box 280"/>
          <p:cNvSpPr txBox="1">
            <a:spLocks noChangeArrowheads="1"/>
          </p:cNvSpPr>
          <p:nvPr userDrawn="1"/>
        </p:nvSpPr>
        <p:spPr bwMode="auto">
          <a:xfrm>
            <a:off x="12275435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92F14C11-06FA-3546-8B14-15D5A9299E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01050" y="0"/>
            <a:ext cx="3797300" cy="1143000"/>
          </a:xfrm>
          <a:prstGeom prst="rect">
            <a:avLst/>
          </a:prstGeom>
        </p:spPr>
      </p:pic>
      <p:sp>
        <p:nvSpPr>
          <p:cNvPr id="19" name="Text Box 312"/>
          <p:cNvSpPr txBox="1">
            <a:spLocks noChangeArrowheads="1"/>
          </p:cNvSpPr>
          <p:nvPr userDrawn="1"/>
        </p:nvSpPr>
        <p:spPr bwMode="auto">
          <a:xfrm>
            <a:off x="510041" y="6508195"/>
            <a:ext cx="1716811" cy="2391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lIns="53972" tIns="26986" rIns="53972" bIns="26986" anchor="ctr" anchorCtr="1">
            <a:spAutoFit/>
          </a:bodyPr>
          <a:lstStyle>
            <a:lvl1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1pPr>
            <a:lvl2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2pPr>
            <a:lvl3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4pPr>
            <a:lvl5pPr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066925" algn="l"/>
                <a:tab pos="3314700" algn="l"/>
                <a:tab pos="3857625" algn="l"/>
                <a:tab pos="45720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en-US" altLang="de-DE" sz="1200" b="1" noProof="0" dirty="0">
                <a:solidFill>
                  <a:srgbClr val="FFFFFF"/>
                </a:solidFill>
              </a:rPr>
              <a:t>►</a:t>
            </a:r>
            <a:r>
              <a:rPr lang="en-US" altLang="de-DE" sz="1200" b="1" baseline="0" noProof="0" dirty="0">
                <a:solidFill>
                  <a:srgbClr val="FFFFFF"/>
                </a:solidFill>
              </a:rPr>
              <a:t> </a:t>
            </a:r>
            <a:r>
              <a:rPr lang="en-US" altLang="de-DE" sz="1200" b="1" noProof="0" dirty="0">
                <a:solidFill>
                  <a:srgbClr val="FFFFFF"/>
                </a:solidFill>
              </a:rPr>
              <a:t>strictly confidential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D64991-3605-AB45-286A-B561E9097867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0671175" y="63500"/>
            <a:ext cx="1503363" cy="2133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zh-CN" altLang="en-US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L2: Internal use only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8291DB-E2BC-D99C-9D9D-4B4FF17FA38E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1087" y="87884"/>
            <a:ext cx="1255649" cy="153886"/>
          </a:xfrm>
          <a:prstGeom prst="rect">
            <a:avLst/>
          </a:prstGeom>
        </p:spPr>
        <p:txBody>
          <a:bodyPr horzOverflow="overflow" wrap="square" lIns="0" tIns="0" rIns="0" bIns="0">
            <a:spAutoFit/>
          </a:bodyPr>
          <a:lstStyle/>
          <a:p>
            <a:pPr algn="just">
              <a:tabLst>
                <a:tab pos="2637155" algn="ctr"/>
                <a:tab pos="5274310" algn="r"/>
              </a:tabLst>
            </a:pPr>
            <a:r>
              <a:rPr lang="en-US" altLang="zh-CN" sz="1000" kern="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TXM-IT02-20250109</a:t>
            </a:r>
            <a:endParaRPr lang="zh-CN" altLang="zh-CN" sz="1000" kern="1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2" r:id="rId2"/>
    <p:sldLayoutId id="2147483675" r:id="rId3"/>
  </p:sldLayoutIdLst>
  <p:transition>
    <p:wipe dir="r"/>
  </p:transition>
  <p:hf sldNum="0" hdr="0" dt="0"/>
  <p:txStyles>
    <p:titleStyle>
      <a:lvl1pPr algn="l" defTabSz="717550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2pPr>
      <a:lvl3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3pPr>
      <a:lvl4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4pPr>
      <a:lvl5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5pPr>
      <a:lvl6pPr marL="4572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6pPr>
      <a:lvl7pPr marL="9144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7pPr>
      <a:lvl8pPr marL="13716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8pPr>
      <a:lvl9pPr marL="18288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9pPr>
    </p:titleStyle>
    <p:bodyStyle>
      <a:lvl1pPr algn="l" defTabSz="863600" rtl="0" eaLnBrk="0" fontAlgn="base" hangingPunct="0">
        <a:spcBef>
          <a:spcPts val="0"/>
        </a:spcBef>
        <a:spcAft>
          <a:spcPct val="0"/>
        </a:spcAft>
        <a:buClr>
          <a:schemeClr val="accent1"/>
        </a:buClr>
        <a:buFont typeface="Symbol" pitchFamily="18" charset="2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180975" indent="-179388" algn="l" defTabSz="863600" rtl="0" eaLnBrk="0" fontAlgn="base" hangingPunct="0">
        <a:spcBef>
          <a:spcPts val="0"/>
        </a:spcBef>
        <a:spcAft>
          <a:spcPct val="0"/>
        </a:spcAft>
        <a:buClr>
          <a:schemeClr val="accent6"/>
        </a:buClr>
        <a:buFont typeface="Arial" panose="020B0604020202020204" pitchFamily="34" charset="0"/>
        <a:buChar char="●"/>
        <a:defRPr sz="1600">
          <a:solidFill>
            <a:schemeClr val="tx1"/>
          </a:solidFill>
          <a:latin typeface="+mn-lt"/>
        </a:defRPr>
      </a:lvl2pPr>
      <a:lvl3pPr marL="360000" indent="-180000" algn="l" defTabSz="863600" rtl="0" eaLnBrk="0" fontAlgn="base" hangingPunct="0">
        <a:spcBef>
          <a:spcPts val="0"/>
        </a:spcBef>
        <a:spcAft>
          <a:spcPct val="0"/>
        </a:spcAft>
        <a:buClr>
          <a:schemeClr val="tx1"/>
        </a:buClr>
        <a:buFont typeface="Symbol" pitchFamily="18" charset="2"/>
        <a:buChar char="Ø"/>
        <a:defRPr sz="1600">
          <a:solidFill>
            <a:schemeClr val="tx1"/>
          </a:solidFill>
          <a:latin typeface="+mn-lt"/>
        </a:defRPr>
      </a:lvl3pPr>
      <a:lvl4pPr marL="540000" indent="-180000" algn="l" defTabSz="863600" rtl="0" eaLnBrk="0" fontAlgn="base" hangingPunct="0">
        <a:spcBef>
          <a:spcPts val="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○"/>
        <a:defRPr sz="1600">
          <a:solidFill>
            <a:schemeClr val="tx1"/>
          </a:solidFill>
          <a:latin typeface="+mn-lt"/>
        </a:defRPr>
      </a:lvl4pPr>
      <a:lvl5pPr marL="2706688" indent="-268288" algn="l" defTabSz="86360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31638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6pPr>
      <a:lvl7pPr marL="36210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7pPr>
      <a:lvl8pPr marL="40782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8pPr>
      <a:lvl9pPr marL="45354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403" userDrawn="1">
          <p15:clr>
            <a:srgbClr val="A4A3A4"/>
          </p15:clr>
        </p15:guide>
        <p15:guide id="2" pos="281" userDrawn="1">
          <p15:clr>
            <a:srgbClr val="A4A3A4"/>
          </p15:clr>
        </p15:guide>
        <p15:guide id="3" orient="horz" pos="436" userDrawn="1">
          <p15:clr>
            <a:srgbClr val="A4A3A4"/>
          </p15:clr>
        </p15:guide>
        <p15:guide id="4" orient="horz" pos="4042" userDrawn="1">
          <p15:clr>
            <a:srgbClr val="A4A3A4"/>
          </p15:clr>
        </p15:guide>
        <p15:guide id="5" orient="horz" pos="278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244"/>
          <p:cNvSpPr txBox="1">
            <a:spLocks noChangeArrowheads="1"/>
          </p:cNvSpPr>
          <p:nvPr userDrawn="1"/>
        </p:nvSpPr>
        <p:spPr bwMode="auto">
          <a:xfrm>
            <a:off x="526385" y="6552620"/>
            <a:ext cx="8408985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r>
              <a:rPr lang="en-US" altLang="de-DE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[</a:t>
            </a:r>
            <a:r>
              <a:rPr lang="zh-CN" altLang="en-US" sz="1000" b="1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发表主题</a:t>
            </a:r>
            <a:r>
              <a:rPr lang="en-US" altLang="de-DE" sz="1000" b="1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] </a:t>
            </a:r>
            <a:r>
              <a:rPr lang="en-US" altLang="de-DE" sz="10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Wingdings"/>
              </a:rPr>
              <a:t></a:t>
            </a:r>
            <a:r>
              <a:rPr lang="en-US" altLang="de-DE" sz="10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[</a:t>
            </a:r>
            <a:r>
              <a:rPr lang="zh-CN" altLang="en-US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章节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zh-TW" altLang="en-US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标题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]</a:t>
            </a:r>
          </a:p>
        </p:txBody>
      </p:sp>
      <p:sp>
        <p:nvSpPr>
          <p:cNvPr id="1030" name="Line 266"/>
          <p:cNvSpPr>
            <a:spLocks noChangeShapeType="1"/>
          </p:cNvSpPr>
          <p:nvPr userDrawn="1"/>
        </p:nvSpPr>
        <p:spPr bwMode="auto">
          <a:xfrm>
            <a:off x="446088" y="6415019"/>
            <a:ext cx="11306175" cy="0"/>
          </a:xfrm>
          <a:prstGeom prst="line">
            <a:avLst/>
          </a:prstGeom>
          <a:noFill/>
          <a:ln w="12700">
            <a:solidFill>
              <a:srgbClr val="0046A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en-US" dirty="0"/>
          </a:p>
        </p:txBody>
      </p:sp>
      <p:sp>
        <p:nvSpPr>
          <p:cNvPr id="1031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2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1033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5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6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7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1038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103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1041" name="Text Box 304"/>
          <p:cNvSpPr txBox="1">
            <a:spLocks noChangeArrowheads="1"/>
          </p:cNvSpPr>
          <p:nvPr userDrawn="1"/>
        </p:nvSpPr>
        <p:spPr bwMode="auto">
          <a:xfrm>
            <a:off x="8703355" y="6504668"/>
            <a:ext cx="296100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00000"/>
              </a:lnSpc>
              <a:defRPr/>
            </a:pPr>
            <a:r>
              <a:rPr lang="en-US" altLang="de-DE" sz="800" b="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</a:t>
            </a:r>
            <a:r>
              <a:rPr lang="en-US" altLang="de-DE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zh-CN" altLang="en-US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公司名称</a:t>
            </a:r>
            <a:r>
              <a:rPr lang="en-US" altLang="de-DE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 </a:t>
            </a:r>
            <a:r>
              <a:rPr lang="en-US" altLang="de-DE" sz="7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TDK</a:t>
            </a:r>
            <a:r>
              <a:rPr lang="zh-CN" altLang="en-US" sz="7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集团子公司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 </a:t>
            </a:r>
            <a:r>
              <a:rPr lang="zh-CN" altLang="en-US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年份</a:t>
            </a:r>
            <a:endParaRPr lang="en-US" altLang="zh-CN" sz="800" baseline="0" noProof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 algn="r" eaLnBrk="1" hangingPunct="1">
              <a:lnSpc>
                <a:spcPct val="100000"/>
              </a:lnSpc>
              <a:defRPr/>
            </a:pP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zh-CN" altLang="en-US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部门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zh-CN" altLang="en-US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月年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kern="12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+mn-ea"/>
                <a:cs typeface="+mn-cs"/>
                <a:sym typeface="Symbol" pitchFamily="18" charset="2"/>
              </a:rPr>
              <a:t> </a:t>
            </a:r>
            <a:fld id="{CC0C4A1D-6455-4829-8626-A0F8587C9CE2}" type="slidenum">
              <a:rPr lang="en-US" altLang="de-DE" sz="800" baseline="0" noProof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 eaLnBrk="1" hangingPunct="1">
                <a:lnSpc>
                  <a:spcPct val="100000"/>
                </a:lnSpc>
                <a:defRPr/>
              </a:pPr>
              <a:t>‹#›</a:t>
            </a:fld>
            <a:endParaRPr lang="en-US" altLang="de-DE" sz="800" baseline="0" noProof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 Box 280"/>
          <p:cNvSpPr txBox="1">
            <a:spLocks noChangeArrowheads="1"/>
          </p:cNvSpPr>
          <p:nvPr userDrawn="1"/>
        </p:nvSpPr>
        <p:spPr bwMode="auto">
          <a:xfrm>
            <a:off x="-258744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3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4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25" name="Text Box 280"/>
          <p:cNvSpPr txBox="1">
            <a:spLocks noChangeArrowheads="1"/>
          </p:cNvSpPr>
          <p:nvPr userDrawn="1"/>
        </p:nvSpPr>
        <p:spPr bwMode="auto">
          <a:xfrm>
            <a:off x="12275435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92F14C11-06FA-3546-8B14-15D5A9299E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01050" y="0"/>
            <a:ext cx="3797300" cy="1143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AF7A1E4-4198-8F5F-FBB0-0C1C85DD23AF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0671175" y="63500"/>
            <a:ext cx="1503363" cy="2133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zh-CN" altLang="en-US" sz="14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L2: Internal use only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8A591F-1B09-D009-E29C-51D30BC71DA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1087" y="87884"/>
            <a:ext cx="1255649" cy="153886"/>
          </a:xfrm>
          <a:prstGeom prst="rect">
            <a:avLst/>
          </a:prstGeom>
        </p:spPr>
        <p:txBody>
          <a:bodyPr horzOverflow="overflow" wrap="square" lIns="0" tIns="0" rIns="0" bIns="0">
            <a:spAutoFit/>
          </a:bodyPr>
          <a:lstStyle/>
          <a:p>
            <a:pPr algn="just">
              <a:tabLst>
                <a:tab pos="2637155" algn="ctr"/>
                <a:tab pos="5274310" algn="r"/>
              </a:tabLst>
            </a:pPr>
            <a:r>
              <a:rPr lang="en-US" altLang="zh-CN" sz="1000" kern="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TXM-IT02-20240821</a:t>
            </a:r>
            <a:endParaRPr lang="zh-CN" altLang="zh-CN" sz="1000" kern="1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831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>
    <p:wipe dir="r"/>
  </p:transition>
  <p:hf sldNum="0" hdr="0" dt="0"/>
  <p:txStyles>
    <p:titleStyle>
      <a:lvl1pPr algn="l" defTabSz="717550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2pPr>
      <a:lvl3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3pPr>
      <a:lvl4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4pPr>
      <a:lvl5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5pPr>
      <a:lvl6pPr marL="4572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6pPr>
      <a:lvl7pPr marL="9144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7pPr>
      <a:lvl8pPr marL="13716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8pPr>
      <a:lvl9pPr marL="18288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9pPr>
    </p:titleStyle>
    <p:bodyStyle>
      <a:lvl1pPr algn="l" defTabSz="863600" rtl="0" eaLnBrk="0" fontAlgn="base" hangingPunct="0">
        <a:spcBef>
          <a:spcPts val="0"/>
        </a:spcBef>
        <a:spcAft>
          <a:spcPct val="0"/>
        </a:spcAft>
        <a:buClr>
          <a:schemeClr val="accent1"/>
        </a:buClr>
        <a:buFont typeface="Symbol" pitchFamily="18" charset="2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180975" indent="-179388" algn="l" defTabSz="863600" rtl="0" eaLnBrk="0" fontAlgn="base" hangingPunct="0">
        <a:spcBef>
          <a:spcPts val="0"/>
        </a:spcBef>
        <a:spcAft>
          <a:spcPct val="0"/>
        </a:spcAft>
        <a:buClr>
          <a:schemeClr val="accent6"/>
        </a:buClr>
        <a:buFont typeface="Arial" panose="020B0604020202020204" pitchFamily="34" charset="0"/>
        <a:buChar char="●"/>
        <a:defRPr sz="1600">
          <a:solidFill>
            <a:schemeClr val="tx1"/>
          </a:solidFill>
          <a:latin typeface="+mn-lt"/>
        </a:defRPr>
      </a:lvl2pPr>
      <a:lvl3pPr marL="360000" indent="-180000" algn="l" defTabSz="863600" rtl="0" eaLnBrk="0" fontAlgn="base" hangingPunct="0">
        <a:spcBef>
          <a:spcPts val="0"/>
        </a:spcBef>
        <a:spcAft>
          <a:spcPct val="0"/>
        </a:spcAft>
        <a:buClr>
          <a:schemeClr val="tx1"/>
        </a:buClr>
        <a:buFont typeface="Symbol" pitchFamily="18" charset="2"/>
        <a:buChar char="Ø"/>
        <a:defRPr sz="1600">
          <a:solidFill>
            <a:schemeClr val="tx1"/>
          </a:solidFill>
          <a:latin typeface="+mn-lt"/>
        </a:defRPr>
      </a:lvl3pPr>
      <a:lvl4pPr marL="540000" indent="-180000" algn="l" defTabSz="863600" rtl="0" eaLnBrk="0" fontAlgn="base" hangingPunct="0">
        <a:spcBef>
          <a:spcPts val="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○"/>
        <a:defRPr sz="1600">
          <a:solidFill>
            <a:schemeClr val="tx1"/>
          </a:solidFill>
          <a:latin typeface="+mn-lt"/>
        </a:defRPr>
      </a:lvl4pPr>
      <a:lvl5pPr marL="2706688" indent="-268288" algn="l" defTabSz="86360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31638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6pPr>
      <a:lvl7pPr marL="36210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7pPr>
      <a:lvl8pPr marL="40782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8pPr>
      <a:lvl9pPr marL="45354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403">
          <p15:clr>
            <a:srgbClr val="A4A3A4"/>
          </p15:clr>
        </p15:guide>
        <p15:guide id="2" pos="281">
          <p15:clr>
            <a:srgbClr val="A4A3A4"/>
          </p15:clr>
        </p15:guide>
        <p15:guide id="3" orient="horz" pos="436">
          <p15:clr>
            <a:srgbClr val="A4A3A4"/>
          </p15:clr>
        </p15:guide>
        <p15:guide id="4" orient="horz" pos="4042">
          <p15:clr>
            <a:srgbClr val="A4A3A4"/>
          </p15:clr>
        </p15:guide>
        <p15:guide id="5" orient="horz" pos="278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244"/>
          <p:cNvSpPr txBox="1">
            <a:spLocks noChangeArrowheads="1"/>
          </p:cNvSpPr>
          <p:nvPr userDrawn="1"/>
        </p:nvSpPr>
        <p:spPr bwMode="auto">
          <a:xfrm>
            <a:off x="526385" y="6552620"/>
            <a:ext cx="8408985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r>
              <a:rPr lang="en-US" altLang="de-DE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[</a:t>
            </a:r>
            <a:r>
              <a:rPr lang="zh-CN" altLang="en-US" sz="1000" b="1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发表主题</a:t>
            </a:r>
            <a:r>
              <a:rPr lang="en-US" altLang="de-DE" sz="1000" b="1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] </a:t>
            </a:r>
            <a:r>
              <a:rPr lang="en-US" altLang="de-DE" sz="10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Wingdings"/>
              </a:rPr>
              <a:t></a:t>
            </a:r>
            <a:r>
              <a:rPr lang="en-US" altLang="de-DE" sz="10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[</a:t>
            </a:r>
            <a:r>
              <a:rPr lang="zh-CN" altLang="en-US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章节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zh-TW" altLang="en-US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  <a:sym typeface="Symbol" pitchFamily="18" charset="2"/>
              </a:rPr>
              <a:t>标题</a:t>
            </a:r>
            <a:r>
              <a:rPr lang="en-US" altLang="de-DE" sz="1000" b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]</a:t>
            </a:r>
          </a:p>
        </p:txBody>
      </p:sp>
      <p:sp>
        <p:nvSpPr>
          <p:cNvPr id="1030" name="Line 266"/>
          <p:cNvSpPr>
            <a:spLocks noChangeShapeType="1"/>
          </p:cNvSpPr>
          <p:nvPr userDrawn="1"/>
        </p:nvSpPr>
        <p:spPr bwMode="auto">
          <a:xfrm>
            <a:off x="446088" y="6415019"/>
            <a:ext cx="11306175" cy="0"/>
          </a:xfrm>
          <a:prstGeom prst="line">
            <a:avLst/>
          </a:prstGeom>
          <a:noFill/>
          <a:ln w="12700">
            <a:solidFill>
              <a:srgbClr val="0046A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en-US" dirty="0"/>
          </a:p>
        </p:txBody>
      </p:sp>
      <p:sp>
        <p:nvSpPr>
          <p:cNvPr id="1031" name="Text Box 272"/>
          <p:cNvSpPr txBox="1">
            <a:spLocks noChangeArrowheads="1"/>
          </p:cNvSpPr>
          <p:nvPr userDrawn="1"/>
        </p:nvSpPr>
        <p:spPr bwMode="auto">
          <a:xfrm>
            <a:off x="11643945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2" name="Text Box 278"/>
          <p:cNvSpPr txBox="1">
            <a:spLocks noChangeArrowheads="1"/>
          </p:cNvSpPr>
          <p:nvPr userDrawn="1"/>
        </p:nvSpPr>
        <p:spPr bwMode="auto">
          <a:xfrm>
            <a:off x="5995362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1033" name="Text Box 279"/>
          <p:cNvSpPr txBox="1">
            <a:spLocks noChangeArrowheads="1"/>
          </p:cNvSpPr>
          <p:nvPr userDrawn="1"/>
        </p:nvSpPr>
        <p:spPr bwMode="auto">
          <a:xfrm>
            <a:off x="260448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5" name="Text Box 281"/>
          <p:cNvSpPr txBox="1">
            <a:spLocks noChangeArrowheads="1"/>
          </p:cNvSpPr>
          <p:nvPr userDrawn="1"/>
        </p:nvSpPr>
        <p:spPr bwMode="auto">
          <a:xfrm>
            <a:off x="11643945" y="6927851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6" name="Text Box 284"/>
          <p:cNvSpPr txBox="1">
            <a:spLocks noChangeArrowheads="1"/>
          </p:cNvSpPr>
          <p:nvPr userDrawn="1"/>
        </p:nvSpPr>
        <p:spPr bwMode="auto">
          <a:xfrm>
            <a:off x="260448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15,8</a:t>
            </a:r>
          </a:p>
        </p:txBody>
      </p:sp>
      <p:sp>
        <p:nvSpPr>
          <p:cNvPr id="1037" name="Text Box 285"/>
          <p:cNvSpPr txBox="1">
            <a:spLocks noChangeArrowheads="1"/>
          </p:cNvSpPr>
          <p:nvPr userDrawn="1"/>
        </p:nvSpPr>
        <p:spPr bwMode="auto">
          <a:xfrm>
            <a:off x="5995362" y="-220663"/>
            <a:ext cx="2495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0,00</a:t>
            </a:r>
          </a:p>
        </p:txBody>
      </p:sp>
      <p:sp>
        <p:nvSpPr>
          <p:cNvPr id="1038" name="Text Box 286"/>
          <p:cNvSpPr txBox="1">
            <a:spLocks noChangeArrowheads="1"/>
          </p:cNvSpPr>
          <p:nvPr userDrawn="1"/>
        </p:nvSpPr>
        <p:spPr bwMode="auto">
          <a:xfrm>
            <a:off x="-258744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1039" name="Text Box 291"/>
          <p:cNvSpPr txBox="1">
            <a:spLocks noChangeArrowheads="1"/>
          </p:cNvSpPr>
          <p:nvPr userDrawn="1"/>
        </p:nvSpPr>
        <p:spPr bwMode="auto">
          <a:xfrm>
            <a:off x="-258744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1041" name="Text Box 304"/>
          <p:cNvSpPr txBox="1">
            <a:spLocks noChangeArrowheads="1"/>
          </p:cNvSpPr>
          <p:nvPr userDrawn="1"/>
        </p:nvSpPr>
        <p:spPr bwMode="auto">
          <a:xfrm>
            <a:off x="8703355" y="6504668"/>
            <a:ext cx="296100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00000"/>
              </a:lnSpc>
              <a:defRPr/>
            </a:pPr>
            <a:r>
              <a:rPr lang="en-US" altLang="de-DE" sz="800" b="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</a:t>
            </a:r>
            <a:r>
              <a:rPr lang="en-US" altLang="de-DE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zh-CN" altLang="en-US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公司名称</a:t>
            </a:r>
            <a:r>
              <a:rPr lang="en-US" altLang="de-DE" sz="800" b="1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 </a:t>
            </a:r>
            <a:r>
              <a:rPr lang="en-US" altLang="de-DE" sz="7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TDK</a:t>
            </a:r>
            <a:r>
              <a:rPr lang="zh-CN" altLang="en-US" sz="7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集团子公司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 </a:t>
            </a:r>
            <a:r>
              <a:rPr lang="zh-CN" altLang="en-US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年份</a:t>
            </a:r>
            <a:endParaRPr lang="en-US" altLang="zh-CN" sz="800" baseline="0" noProof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  <a:p>
            <a:pPr algn="r" eaLnBrk="1" hangingPunct="1">
              <a:lnSpc>
                <a:spcPct val="100000"/>
              </a:lnSpc>
              <a:defRPr/>
            </a:pP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zh-CN" altLang="en-US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部门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[</a:t>
            </a:r>
            <a:r>
              <a:rPr lang="zh-CN" altLang="en-US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月年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]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de-DE" sz="8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altLang="de-DE" sz="800" kern="12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+mn-ea"/>
                <a:cs typeface="+mn-cs"/>
                <a:sym typeface="Symbol" pitchFamily="18" charset="2"/>
              </a:rPr>
              <a:t> </a:t>
            </a:r>
            <a:fld id="{CC0C4A1D-6455-4829-8626-A0F8587C9CE2}" type="slidenum">
              <a:rPr lang="en-US" altLang="de-DE" sz="800" baseline="0" noProof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 eaLnBrk="1" hangingPunct="1">
                <a:lnSpc>
                  <a:spcPct val="100000"/>
                </a:lnSpc>
                <a:defRPr/>
              </a:pPr>
              <a:t>‹#›</a:t>
            </a:fld>
            <a:endParaRPr lang="en-US" altLang="de-DE" sz="800" baseline="0" noProof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 Box 280"/>
          <p:cNvSpPr txBox="1">
            <a:spLocks noChangeArrowheads="1"/>
          </p:cNvSpPr>
          <p:nvPr userDrawn="1"/>
        </p:nvSpPr>
        <p:spPr bwMode="auto">
          <a:xfrm>
            <a:off x="-258744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3" name="Text Box 286"/>
          <p:cNvSpPr txBox="1">
            <a:spLocks noChangeArrowheads="1"/>
          </p:cNvSpPr>
          <p:nvPr userDrawn="1"/>
        </p:nvSpPr>
        <p:spPr bwMode="auto">
          <a:xfrm>
            <a:off x="12275435" y="6245876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sp>
        <p:nvSpPr>
          <p:cNvPr id="24" name="Text Box 291"/>
          <p:cNvSpPr txBox="1">
            <a:spLocks noChangeArrowheads="1"/>
          </p:cNvSpPr>
          <p:nvPr userDrawn="1"/>
        </p:nvSpPr>
        <p:spPr bwMode="auto">
          <a:xfrm>
            <a:off x="12275435" y="1192213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6,0</a:t>
            </a:r>
          </a:p>
        </p:txBody>
      </p:sp>
      <p:sp>
        <p:nvSpPr>
          <p:cNvPr id="25" name="Text Box 280"/>
          <p:cNvSpPr txBox="1">
            <a:spLocks noChangeArrowheads="1"/>
          </p:cNvSpPr>
          <p:nvPr userDrawn="1"/>
        </p:nvSpPr>
        <p:spPr bwMode="auto">
          <a:xfrm>
            <a:off x="12275435" y="462262"/>
            <a:ext cx="178271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8,0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92F14C11-06FA-3546-8B14-15D5A9299E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01050" y="0"/>
            <a:ext cx="3797300" cy="1143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1401DC-318A-C642-D025-F51C9BE68CC1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0671175" y="63500"/>
            <a:ext cx="1503363" cy="2133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zh-CN" altLang="en-US" sz="14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L2: Internal use only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898EE3-648A-D208-1F1F-11933E067FD2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1087" y="87884"/>
            <a:ext cx="1255649" cy="153886"/>
          </a:xfrm>
          <a:prstGeom prst="rect">
            <a:avLst/>
          </a:prstGeom>
        </p:spPr>
        <p:txBody>
          <a:bodyPr horzOverflow="overflow" wrap="square" lIns="0" tIns="0" rIns="0" bIns="0">
            <a:spAutoFit/>
          </a:bodyPr>
          <a:lstStyle/>
          <a:p>
            <a:pPr algn="just">
              <a:tabLst>
                <a:tab pos="2637155" algn="ctr"/>
                <a:tab pos="5274310" algn="r"/>
              </a:tabLst>
            </a:pPr>
            <a:r>
              <a:rPr lang="en-US" altLang="zh-CN" sz="1000" kern="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TXM-IT02-20240821</a:t>
            </a:r>
            <a:endParaRPr lang="zh-CN" altLang="zh-CN" sz="1000" kern="1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077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>
    <p:wipe dir="r"/>
  </p:transition>
  <p:hf sldNum="0" hdr="0" dt="0"/>
  <p:txStyles>
    <p:titleStyle>
      <a:lvl1pPr algn="l" defTabSz="717550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2pPr>
      <a:lvl3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3pPr>
      <a:lvl4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4pPr>
      <a:lvl5pPr algn="l" defTabSz="7175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5pPr>
      <a:lvl6pPr marL="4572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6pPr>
      <a:lvl7pPr marL="9144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7pPr>
      <a:lvl8pPr marL="13716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8pPr>
      <a:lvl9pPr marL="1828800" algn="l" defTabSz="717550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000000"/>
          </a:solidFill>
          <a:latin typeface="Arial" charset="0"/>
        </a:defRPr>
      </a:lvl9pPr>
    </p:titleStyle>
    <p:bodyStyle>
      <a:lvl1pPr algn="l" defTabSz="863600" rtl="0" eaLnBrk="0" fontAlgn="base" hangingPunct="0">
        <a:spcBef>
          <a:spcPts val="0"/>
        </a:spcBef>
        <a:spcAft>
          <a:spcPct val="0"/>
        </a:spcAft>
        <a:buClr>
          <a:schemeClr val="accent1"/>
        </a:buClr>
        <a:buFont typeface="Symbol" pitchFamily="18" charset="2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180975" indent="-179388" algn="l" defTabSz="863600" rtl="0" eaLnBrk="0" fontAlgn="base" hangingPunct="0">
        <a:spcBef>
          <a:spcPts val="0"/>
        </a:spcBef>
        <a:spcAft>
          <a:spcPct val="0"/>
        </a:spcAft>
        <a:buClr>
          <a:schemeClr val="accent6"/>
        </a:buClr>
        <a:buFont typeface="Arial" panose="020B0604020202020204" pitchFamily="34" charset="0"/>
        <a:buChar char="●"/>
        <a:defRPr sz="1600">
          <a:solidFill>
            <a:schemeClr val="tx1"/>
          </a:solidFill>
          <a:latin typeface="+mn-lt"/>
        </a:defRPr>
      </a:lvl2pPr>
      <a:lvl3pPr marL="360000" indent="-180000" algn="l" defTabSz="863600" rtl="0" eaLnBrk="0" fontAlgn="base" hangingPunct="0">
        <a:spcBef>
          <a:spcPts val="0"/>
        </a:spcBef>
        <a:spcAft>
          <a:spcPct val="0"/>
        </a:spcAft>
        <a:buClr>
          <a:schemeClr val="tx1"/>
        </a:buClr>
        <a:buFont typeface="Symbol" pitchFamily="18" charset="2"/>
        <a:buChar char="Ø"/>
        <a:defRPr sz="1600">
          <a:solidFill>
            <a:schemeClr val="tx1"/>
          </a:solidFill>
          <a:latin typeface="+mn-lt"/>
        </a:defRPr>
      </a:lvl3pPr>
      <a:lvl4pPr marL="540000" indent="-180000" algn="l" defTabSz="863600" rtl="0" eaLnBrk="0" fontAlgn="base" hangingPunct="0">
        <a:spcBef>
          <a:spcPts val="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○"/>
        <a:defRPr sz="1600">
          <a:solidFill>
            <a:schemeClr val="tx1"/>
          </a:solidFill>
          <a:latin typeface="+mn-lt"/>
        </a:defRPr>
      </a:lvl4pPr>
      <a:lvl5pPr marL="2706688" indent="-268288" algn="l" defTabSz="86360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31638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6pPr>
      <a:lvl7pPr marL="36210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7pPr>
      <a:lvl8pPr marL="40782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8pPr>
      <a:lvl9pPr marL="4535488" indent="-268288" algn="l" defTabSz="863600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403">
          <p15:clr>
            <a:srgbClr val="A4A3A4"/>
          </p15:clr>
        </p15:guide>
        <p15:guide id="2" pos="281">
          <p15:clr>
            <a:srgbClr val="A4A3A4"/>
          </p15:clr>
        </p15:guide>
        <p15:guide id="3" orient="horz" pos="436">
          <p15:clr>
            <a:srgbClr val="A4A3A4"/>
          </p15:clr>
        </p15:guide>
        <p15:guide id="4" orient="horz" pos="4042">
          <p15:clr>
            <a:srgbClr val="A4A3A4"/>
          </p15:clr>
        </p15:guide>
        <p15:guide id="5" orient="horz" pos="278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446088" y="2198078"/>
            <a:ext cx="11306175" cy="1325929"/>
          </a:xfrm>
        </p:spPr>
        <p:txBody>
          <a:bodyPr/>
          <a:lstStyle/>
          <a:p>
            <a:r>
              <a:rPr kumimoji="1" lang="en-US" altLang="zh-CN" dirty="0">
                <a:latin typeface="SimHei" panose="02010609060101010101" pitchFamily="49" charset="-122"/>
                <a:ea typeface="SimHei" panose="02010609060101010101" pitchFamily="49" charset="-122"/>
              </a:rPr>
              <a:t>2026</a:t>
            </a:r>
            <a:r>
              <a:rPr kumimoji="1"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年厦门</a:t>
            </a:r>
            <a:r>
              <a:rPr kumimoji="1" lang="en-US" altLang="zh-CN" dirty="0">
                <a:latin typeface="SimHei" panose="02010609060101010101" pitchFamily="49" charset="-122"/>
                <a:ea typeface="SimHei" panose="02010609060101010101" pitchFamily="49" charset="-122"/>
              </a:rPr>
              <a:t>TDK</a:t>
            </a:r>
            <a:r>
              <a:rPr kumimoji="1"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资讯安全年度教育</a:t>
            </a:r>
            <a:endParaRPr kumimoji="1" lang="ja-JP" altLang="en-US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4" name="Textplatzhalter 50"/>
          <p:cNvSpPr txBox="1">
            <a:spLocks/>
          </p:cNvSpPr>
          <p:nvPr/>
        </p:nvSpPr>
        <p:spPr>
          <a:xfrm>
            <a:off x="8288826" y="5190667"/>
            <a:ext cx="3463637" cy="1268533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16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/>
              </a:buClr>
              <a:buFont typeface="Arial" panose="020B0604020202020204" pitchFamily="34" charset="0"/>
              <a:buChar char="●"/>
              <a:defRPr sz="1600">
                <a:solidFill>
                  <a:schemeClr val="tx1"/>
                </a:solidFill>
                <a:latin typeface="+mn-lt"/>
              </a:defRPr>
            </a:lvl2pPr>
            <a:lvl3pPr marL="36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Symbol" pitchFamily="18" charset="2"/>
              <a:buChar char="Ø"/>
              <a:defRPr sz="16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1600">
                <a:solidFill>
                  <a:schemeClr val="tx1"/>
                </a:solidFill>
                <a:latin typeface="+mn-lt"/>
              </a:defRPr>
            </a:lvl4pPr>
            <a:lvl5pPr marL="2706688" indent="-268288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algn="r">
              <a:tabLst>
                <a:tab pos="3314700" algn="l"/>
                <a:tab pos="3857625" algn="l"/>
                <a:tab pos="4572000" algn="l"/>
              </a:tabLst>
            </a:pPr>
            <a:r>
              <a:rPr lang="zh-CN" altLang="en-US" sz="1200" b="1" kern="0" dirty="0">
                <a:ea typeface="SimHei" panose="02010609060101010101" pitchFamily="49" charset="-122"/>
                <a:cs typeface="Arial" charset="0"/>
              </a:rPr>
              <a:t>厦门</a:t>
            </a:r>
            <a:r>
              <a:rPr lang="en-US" altLang="zh-CN" sz="1200" b="1" kern="0" dirty="0">
                <a:ea typeface="SimHei" panose="02010609060101010101" pitchFamily="49" charset="-122"/>
                <a:cs typeface="Arial" charset="0"/>
              </a:rPr>
              <a:t>TDK</a:t>
            </a:r>
            <a:r>
              <a:rPr lang="zh-CN" altLang="en-US" sz="1200" b="1" kern="0" dirty="0">
                <a:ea typeface="SimHei" panose="02010609060101010101" pitchFamily="49" charset="-122"/>
                <a:cs typeface="Arial" charset="0"/>
              </a:rPr>
              <a:t>有限公司</a:t>
            </a:r>
            <a:endParaRPr lang="en-US" altLang="zh-CN" sz="1200" b="1" kern="0" dirty="0">
              <a:ea typeface="SimHei" panose="02010609060101010101" pitchFamily="49" charset="-122"/>
              <a:cs typeface="Arial" charset="0"/>
            </a:endParaRPr>
          </a:p>
          <a:p>
            <a:pPr algn="r">
              <a:tabLst>
                <a:tab pos="3314700" algn="l"/>
                <a:tab pos="3857625" algn="l"/>
                <a:tab pos="4572000" algn="l"/>
              </a:tabLst>
            </a:pPr>
            <a:r>
              <a:rPr lang="zh-CN" altLang="en-US" sz="1200" b="1" kern="0" dirty="0">
                <a:ea typeface="SimHei" panose="02010609060101010101" pitchFamily="49" charset="-122"/>
                <a:cs typeface="Arial" charset="0"/>
              </a:rPr>
              <a:t>情报系统部</a:t>
            </a:r>
            <a:endParaRPr lang="en-US" altLang="zh-CN" sz="1200" b="1" kern="0" dirty="0">
              <a:ea typeface="SimHei" panose="02010609060101010101" pitchFamily="49" charset="-122"/>
              <a:cs typeface="Arial" charset="0"/>
            </a:endParaRPr>
          </a:p>
          <a:p>
            <a:pPr algn="r">
              <a:tabLst>
                <a:tab pos="3314700" algn="l"/>
                <a:tab pos="3857625" algn="l"/>
                <a:tab pos="4572000" algn="l"/>
              </a:tabLst>
            </a:pPr>
            <a:r>
              <a:rPr lang="en-US" altLang="de-DE" sz="1200" b="1" kern="0" dirty="0">
                <a:ea typeface="SimHei" panose="02010609060101010101" pitchFamily="49" charset="-122"/>
                <a:cs typeface="Arial" charset="0"/>
              </a:rPr>
              <a:t>2025.12</a:t>
            </a:r>
            <a:endParaRPr lang="en-US" altLang="de-DE" sz="1200" kern="0" dirty="0"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249203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 txBox="1">
            <a:spLocks/>
          </p:cNvSpPr>
          <p:nvPr/>
        </p:nvSpPr>
        <p:spPr>
          <a:xfrm>
            <a:off x="409576" y="842631"/>
            <a:ext cx="8160266" cy="494032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kumimoji="1" lang="zh-CN" altLang="en-US" sz="3200" kern="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数据保护的基本原则是什么？</a:t>
            </a:r>
            <a:endParaRPr kumimoji="1" lang="ja-JP" altLang="en-US" sz="3200" kern="0" dirty="0">
              <a:solidFill>
                <a:srgbClr val="0046AD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8" name="AutoShape 5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34392" y="1543956"/>
            <a:ext cx="11213174" cy="302232"/>
          </a:xfrm>
          <a:prstGeom prst="roundRect">
            <a:avLst>
              <a:gd name="adj" fmla="val 0"/>
            </a:avLst>
          </a:prstGeom>
          <a:solidFill>
            <a:srgbClr val="0046AD"/>
          </a:solidFill>
          <a:ln w="6350" algn="ctr">
            <a:solidFill>
              <a:srgbClr val="0046AD"/>
            </a:solidFill>
            <a:round/>
            <a:headEnd/>
            <a:tailEnd/>
          </a:ln>
        </p:spPr>
        <p:txBody>
          <a:bodyPr lIns="134930" tIns="53972" rIns="134930" bIns="53972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SzPct val="100000"/>
              <a:buFont typeface="MS Mincho" panose="02020609040205080304" pitchFamily="17" charset="-128"/>
              <a:buNone/>
            </a:pPr>
            <a:r>
              <a:rPr lang="zh-CN" altLang="en-US" sz="2000" b="1" dirty="0">
                <a:solidFill>
                  <a:srgbClr val="FFFFFF"/>
                </a:solidFill>
                <a:cs typeface="Arial" panose="020B0604020202020204" pitchFamily="34" charset="0"/>
              </a:rPr>
              <a:t>只有在允许的情况下，在必要的情况下，安全地进行处理</a:t>
            </a:r>
            <a:endParaRPr lang="ja-JP" altLang="en-US" sz="20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34392" y="1889685"/>
            <a:ext cx="11213174" cy="4484987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rgbClr val="0046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4930" tIns="134930" rIns="134930" bIns="53972"/>
          <a:lstStyle>
            <a:lvl1pPr marL="342900" indent="-3429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80975" indent="-179388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587" lvl="1" indent="0" algn="ctr">
              <a:spcAft>
                <a:spcPts val="450"/>
              </a:spcAft>
              <a:buClr>
                <a:srgbClr val="F79646"/>
              </a:buClr>
              <a:buSzPct val="75000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任何个人数据的处理必须基于以下原则：</a:t>
            </a:r>
          </a:p>
          <a:p>
            <a:pPr marL="287337" lvl="1" indent="-285750" algn="ctr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	</a:t>
            </a:r>
            <a:r>
              <a:rPr lang="zh-CN" altLang="en-US" sz="18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合法性、公平性和透明度</a:t>
            </a:r>
            <a:endParaRPr lang="en-US" altLang="zh-CN" sz="1800" b="1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 algn="ctr">
              <a:spcAft>
                <a:spcPts val="450"/>
              </a:spcAft>
              <a:buClr>
                <a:srgbClr val="F79646"/>
              </a:buClr>
              <a:buSzPct val="75000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这意味着任何处理都必须具有法律基础，并且处理本身必须对数据是可理解的。</a:t>
            </a:r>
          </a:p>
          <a:p>
            <a:pPr marL="287337" lvl="1" indent="-285750" algn="ctr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	目的限制</a:t>
            </a:r>
            <a:endParaRPr lang="en-US" altLang="zh-CN" sz="1800" b="1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 algn="ctr">
              <a:spcAft>
                <a:spcPts val="450"/>
              </a:spcAft>
              <a:buClr>
                <a:srgbClr val="F79646"/>
              </a:buClr>
              <a:buSzPct val="75000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这意味着个人数据的处理必须限于合法和明确的目的。</a:t>
            </a:r>
          </a:p>
          <a:p>
            <a:pPr marL="287337" lvl="1" indent="-285750" algn="ctr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	数据最小化</a:t>
            </a:r>
            <a:endParaRPr lang="en-US" altLang="zh-CN" sz="1800" b="1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 algn="ctr">
              <a:spcAft>
                <a:spcPts val="450"/>
              </a:spcAft>
              <a:buClr>
                <a:srgbClr val="F79646"/>
              </a:buClr>
              <a:buSzPct val="75000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这意味着个人数据只能在必要的情况下处理，并与处理的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(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合法的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)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目的有关。</a:t>
            </a:r>
          </a:p>
          <a:p>
            <a:pPr marL="287337" lvl="1" indent="-285750" algn="ctr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	精度</a:t>
            </a:r>
            <a:endParaRPr lang="en-US" altLang="zh-CN" sz="1800" b="1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 algn="ctr">
              <a:spcAft>
                <a:spcPts val="450"/>
              </a:spcAft>
              <a:buClr>
                <a:srgbClr val="F79646"/>
              </a:buClr>
              <a:buSzPct val="75000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这意味着，与处理相关的不准确的个人数据必须及时纠正或删除。</a:t>
            </a:r>
          </a:p>
          <a:p>
            <a:pPr marL="287337" lvl="1" indent="-285750" algn="ctr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	存储限制</a:t>
            </a:r>
            <a:endParaRPr lang="en-US" altLang="zh-CN" sz="1800" b="1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 algn="ctr">
              <a:spcAft>
                <a:spcPts val="450"/>
              </a:spcAft>
              <a:buClr>
                <a:srgbClr val="F79646"/>
              </a:buClr>
              <a:buSzPct val="75000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这意味着个人数据不能为了处理的目的而存储更长的时间。</a:t>
            </a:r>
          </a:p>
          <a:p>
            <a:pPr marL="287337" lvl="1" indent="-285750" algn="ctr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	诚信与保密</a:t>
            </a:r>
            <a:endParaRPr lang="en-US" altLang="zh-CN" sz="1800" b="1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 algn="ctr">
              <a:spcAft>
                <a:spcPts val="450"/>
              </a:spcAft>
              <a:buClr>
                <a:srgbClr val="F79646"/>
              </a:buClr>
              <a:buSzPct val="75000"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这意味着使用适当的技术或组织措施，防止未经授权或非法处理和意外损失、破坏或损坏。</a:t>
            </a:r>
          </a:p>
        </p:txBody>
      </p:sp>
    </p:spTree>
    <p:extLst>
      <p:ext uri="{BB962C8B-B14F-4D97-AF65-F5344CB8AC3E}">
        <p14:creationId xmlns:p14="http://schemas.microsoft.com/office/powerpoint/2010/main" val="174774584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 txBox="1">
            <a:spLocks/>
          </p:cNvSpPr>
          <p:nvPr/>
        </p:nvSpPr>
        <p:spPr>
          <a:xfrm>
            <a:off x="409576" y="844221"/>
            <a:ext cx="8160266" cy="492443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kumimoji="1" lang="zh-CN" altLang="en-US" sz="3200" kern="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当个人数据相关事件发生时应如何处理？</a:t>
            </a:r>
          </a:p>
        </p:txBody>
      </p:sp>
      <p:sp>
        <p:nvSpPr>
          <p:cNvPr id="8" name="AutoShape 5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34392" y="1779090"/>
            <a:ext cx="11213174" cy="302232"/>
          </a:xfrm>
          <a:prstGeom prst="roundRect">
            <a:avLst>
              <a:gd name="adj" fmla="val 0"/>
            </a:avLst>
          </a:prstGeom>
          <a:solidFill>
            <a:srgbClr val="0046AD"/>
          </a:solidFill>
          <a:ln w="6350" algn="ctr">
            <a:solidFill>
              <a:srgbClr val="0046AD"/>
            </a:solidFill>
            <a:round/>
            <a:headEnd/>
            <a:tailEnd/>
          </a:ln>
        </p:spPr>
        <p:txBody>
          <a:bodyPr lIns="134930" tIns="53972" rIns="134930" bIns="53972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SzPct val="100000"/>
              <a:buFont typeface="MS Mincho" panose="02020609040205080304" pitchFamily="17" charset="-128"/>
              <a:buNone/>
            </a:pPr>
            <a:r>
              <a:rPr lang="zh-CN" altLang="en-US" sz="2000" b="1" dirty="0">
                <a:solidFill>
                  <a:srgbClr val="FFFFFF"/>
                </a:solidFill>
                <a:cs typeface="Arial" panose="020B0604020202020204" pitchFamily="34" charset="0"/>
              </a:rPr>
              <a:t>如何处理与个人数据相关的事件</a:t>
            </a:r>
            <a:endParaRPr lang="ja-JP" altLang="en-US" sz="20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34392" y="2150945"/>
            <a:ext cx="11213174" cy="4066974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rgbClr val="0046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4930" tIns="134930" rIns="134930" bIns="53972"/>
          <a:lstStyle>
            <a:lvl1pPr marL="342900" indent="-3429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80975" indent="-179388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如果违反安全规定导致意外、非法销毁、丢失、更改、擅自披露或获取、发送、存储或以其他方式处理的个人数据，公司必须通知监督数据保护机构。</a:t>
            </a:r>
          </a:p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在“个人数据泄露”的情况下，报告必须在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24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小时内（检测后）。如果你面对这一事件，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立即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（甚至在假日或夜晚发生也不例外）报告给你的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DPO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／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DPC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。（</a:t>
            </a:r>
            <a:r>
              <a:rPr lang="en-US" altLang="zh-CN" sz="20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小时内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）</a:t>
            </a:r>
            <a:endParaRPr lang="en-US" altLang="zh-CN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>
              <a:spcAft>
                <a:spcPts val="450"/>
              </a:spcAft>
              <a:buClr>
                <a:srgbClr val="0046AD"/>
              </a:buClr>
              <a:buSzPct val="75000"/>
            </a:pPr>
            <a:endParaRPr lang="en-US" altLang="zh-CN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1587" lvl="1" indent="0">
              <a:spcAft>
                <a:spcPts val="450"/>
              </a:spcAft>
              <a:buClr>
                <a:srgbClr val="0046AD"/>
              </a:buClr>
              <a:buSzPct val="75000"/>
            </a:pPr>
            <a:endParaRPr lang="zh-CN" altLang="en-US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丢失笔记本电脑包含个人数据也需要向监控数据保护机构报告。</a:t>
            </a:r>
          </a:p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如果个人数据泄露很可能导致数据主体的权利和自由的高风险，那么这些人也需要得到及时的通知。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3130508" y="4153773"/>
            <a:ext cx="5620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46AD"/>
                </a:solidFill>
              </a:rPr>
              <a:t>请联络各据点的信息安全管理者，以及担当者</a:t>
            </a:r>
            <a:endParaRPr lang="zh-TW" altLang="en-US" sz="2000" b="1" dirty="0">
              <a:solidFill>
                <a:srgbClr val="0046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09745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>
          <a:xfrm>
            <a:off x="422638" y="2666139"/>
            <a:ext cx="11306175" cy="926146"/>
          </a:xfrm>
          <a:prstGeom prst="rect">
            <a:avLst/>
          </a:prstGeom>
        </p:spPr>
        <p:txBody>
          <a:bodyPr/>
          <a:lstStyle/>
          <a:p>
            <a:pPr marL="457200" indent="-457200" algn="ctr">
              <a:buFont typeface="Wingdings" panose="05000000000000000000" pitchFamily="2" charset="2"/>
              <a:buChar char="u"/>
            </a:pPr>
            <a:r>
              <a:rPr kumimoji="1" lang="zh-CN" altLang="en-US" sz="4000" dirty="0">
                <a:latin typeface="SimHei" panose="02010609060101010101" pitchFamily="49" charset="-122"/>
                <a:ea typeface="SimHei" panose="02010609060101010101" pitchFamily="49" charset="-122"/>
              </a:rPr>
              <a:t>信息安全相关知识</a:t>
            </a:r>
            <a:endParaRPr lang="en-US" altLang="zh-TW" sz="4000" dirty="0">
              <a:ea typeface="SimHei" panose="02010609060101010101" pitchFamily="49" charset="-122"/>
            </a:endParaRPr>
          </a:p>
          <a:p>
            <a:pPr marL="457200" indent="-457200" algn="ctr">
              <a:buFont typeface="Wingdings" panose="05000000000000000000" pitchFamily="2" charset="2"/>
              <a:buChar char="u"/>
            </a:pPr>
            <a:endParaRPr kumimoji="1" lang="en-US" altLang="zh-CN" sz="40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ctr"/>
            <a:endParaRPr kumimoji="1" lang="en-US" altLang="zh-CN" sz="40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897767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088" y="516060"/>
            <a:ext cx="7662536" cy="492443"/>
          </a:xfrm>
        </p:spPr>
        <p:txBody>
          <a:bodyPr vert="horz" wrap="square" lIns="0" tIns="0" rIns="0" bIns="0" anchor="b" anchorCtr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solidFill>
                  <a:srgbClr val="0046AD"/>
                </a:solidFill>
              </a:rPr>
              <a:t>信息安全的基础知识</a:t>
            </a:r>
            <a:endParaRPr lang="en-US" sz="3200" dirty="0">
              <a:solidFill>
                <a:srgbClr val="0046AD"/>
              </a:solidFill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409575" y="1461724"/>
            <a:ext cx="7858938" cy="430887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altLang="zh-CN" sz="2800" kern="0" dirty="0">
                <a:solidFill>
                  <a:srgbClr val="0046AD"/>
                </a:solidFill>
              </a:rPr>
              <a:t>1</a:t>
            </a:r>
            <a:r>
              <a:rPr lang="zh-CN" altLang="en-US" sz="2800" kern="0" dirty="0">
                <a:solidFill>
                  <a:srgbClr val="0046AD"/>
                </a:solidFill>
              </a:rPr>
              <a:t>、信息安全是指</a:t>
            </a:r>
            <a:endParaRPr lang="en-US" sz="2800" kern="0" dirty="0">
              <a:solidFill>
                <a:srgbClr val="0046AD"/>
              </a:solidFill>
            </a:endParaRPr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446088" y="3274467"/>
            <a:ext cx="11377613" cy="1049459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/>
          </a:p>
          <a:p>
            <a:endParaRPr lang="en-US" kern="0" dirty="0"/>
          </a:p>
        </p:txBody>
      </p:sp>
      <p:sp>
        <p:nvSpPr>
          <p:cNvPr id="6" name="Textplatzhalter 2"/>
          <p:cNvSpPr txBox="1">
            <a:spLocks/>
          </p:cNvSpPr>
          <p:nvPr/>
        </p:nvSpPr>
        <p:spPr>
          <a:xfrm>
            <a:off x="409574" y="1902441"/>
            <a:ext cx="11377613" cy="443392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zh-CN" altLang="en-US" sz="2400" kern="0" dirty="0"/>
              <a:t>防止公司机密信息外泄，并将信息外泄的可能性降低到最小</a:t>
            </a:r>
            <a:endParaRPr lang="en-US" sz="2400" kern="0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446088" y="2874130"/>
            <a:ext cx="7858938" cy="430887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altLang="zh-CN" sz="2800" kern="0" dirty="0">
                <a:solidFill>
                  <a:srgbClr val="0046AD"/>
                </a:solidFill>
              </a:rPr>
              <a:t>2</a:t>
            </a:r>
            <a:r>
              <a:rPr lang="zh-CN" altLang="en-US" sz="2800" kern="0" dirty="0">
                <a:solidFill>
                  <a:srgbClr val="0046AD"/>
                </a:solidFill>
              </a:rPr>
              <a:t>、机密信息是指</a:t>
            </a:r>
            <a:endParaRPr lang="en-US" sz="2800" kern="0" dirty="0">
              <a:solidFill>
                <a:srgbClr val="0046AD"/>
              </a:solidFill>
            </a:endParaRPr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409573" y="3331142"/>
            <a:ext cx="11377613" cy="425239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zh-CN" altLang="en-US" sz="2400" kern="0" dirty="0"/>
              <a:t>通过工作得到的全部信息</a:t>
            </a:r>
            <a:endParaRPr lang="en-US" sz="2400" kern="0" dirty="0"/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46087" y="4100040"/>
            <a:ext cx="11414129" cy="430887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altLang="zh-CN" sz="2800" kern="0" dirty="0">
                <a:solidFill>
                  <a:srgbClr val="0046AD"/>
                </a:solidFill>
              </a:rPr>
              <a:t>3</a:t>
            </a:r>
            <a:r>
              <a:rPr lang="zh-CN" altLang="en-US" sz="2800" kern="0" dirty="0">
                <a:solidFill>
                  <a:srgbClr val="0046AD"/>
                </a:solidFill>
              </a:rPr>
              <a:t>、信息根据重要程度分为</a:t>
            </a:r>
            <a:r>
              <a:rPr lang="en-US" altLang="zh-CN" sz="2800" kern="0" dirty="0">
                <a:solidFill>
                  <a:srgbClr val="0046AD"/>
                </a:solidFill>
              </a:rPr>
              <a:t>L1-L4</a:t>
            </a:r>
            <a:r>
              <a:rPr lang="zh-CN" altLang="en-US" sz="2800" kern="0" dirty="0">
                <a:solidFill>
                  <a:srgbClr val="0046AD"/>
                </a:solidFill>
              </a:rPr>
              <a:t>的四个等级。最重要的信息（</a:t>
            </a:r>
            <a:r>
              <a:rPr lang="en-US" altLang="zh-CN" sz="2800" kern="0" dirty="0">
                <a:solidFill>
                  <a:srgbClr val="0046AD"/>
                </a:solidFill>
              </a:rPr>
              <a:t>L4</a:t>
            </a:r>
            <a:r>
              <a:rPr lang="zh-CN" altLang="en-US" sz="2800" kern="0" dirty="0">
                <a:solidFill>
                  <a:srgbClr val="0046AD"/>
                </a:solidFill>
              </a:rPr>
              <a:t>）包含</a:t>
            </a:r>
            <a:r>
              <a:rPr lang="en-US" altLang="zh-CN" sz="2800" kern="0" dirty="0">
                <a:solidFill>
                  <a:srgbClr val="0046AD"/>
                </a:solidFill>
              </a:rPr>
              <a:t>:</a:t>
            </a:r>
            <a:endParaRPr lang="en-US" sz="2800" kern="0" dirty="0">
              <a:solidFill>
                <a:srgbClr val="0046AD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" y="4530928"/>
            <a:ext cx="11377613" cy="1752306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A.</a:t>
            </a:r>
            <a:r>
              <a:rPr lang="zh-CN" altLang="en-US" sz="2400" kern="0" dirty="0"/>
              <a:t>客户处得知的信息</a:t>
            </a:r>
            <a:endParaRPr lang="en-US" altLang="zh-CN" sz="2400" kern="0" dirty="0"/>
          </a:p>
          <a:p>
            <a:r>
              <a:rPr lang="en-US" sz="2400" kern="0" dirty="0"/>
              <a:t>B.</a:t>
            </a:r>
            <a:r>
              <a:rPr lang="zh-CN" altLang="en-US" sz="2400" kern="0" dirty="0"/>
              <a:t>员工个人信息</a:t>
            </a:r>
            <a:endParaRPr lang="en-US" altLang="zh-CN" sz="2400" kern="0" dirty="0"/>
          </a:p>
          <a:p>
            <a:r>
              <a:rPr lang="en-US" sz="2400" kern="0" dirty="0"/>
              <a:t>C.</a:t>
            </a:r>
            <a:r>
              <a:rPr lang="zh-CN" altLang="en-US" sz="2400" kern="0" dirty="0"/>
              <a:t>公司内机密信息（包括发表前的财务信息、技术开发信息、经营会议资料、上级书面审批材料、人事信息等）</a:t>
            </a:r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277677086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088" y="516060"/>
            <a:ext cx="7662536" cy="492443"/>
          </a:xfrm>
        </p:spPr>
        <p:txBody>
          <a:bodyPr vert="horz" wrap="square" lIns="0" tIns="0" rIns="0" bIns="0" anchor="b" anchorCtr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046AD"/>
                </a:solidFill>
              </a:rPr>
              <a:t>T130</a:t>
            </a:r>
            <a:r>
              <a:rPr lang="zh-CN" altLang="en-US" sz="3200" dirty="0">
                <a:solidFill>
                  <a:srgbClr val="0046AD"/>
                </a:solidFill>
              </a:rPr>
              <a:t>期信息安全策略</a:t>
            </a:r>
            <a:r>
              <a:rPr lang="en-US" altLang="zh-CN" sz="3200" dirty="0">
                <a:solidFill>
                  <a:srgbClr val="0046AD"/>
                </a:solidFill>
              </a:rPr>
              <a:t>&amp;</a:t>
            </a:r>
            <a:r>
              <a:rPr lang="zh-CN" altLang="en-US" sz="3200" dirty="0">
                <a:solidFill>
                  <a:srgbClr val="0046AD"/>
                </a:solidFill>
              </a:rPr>
              <a:t>信息安全体制</a:t>
            </a:r>
            <a:endParaRPr lang="en-US" altLang="zh-CN" sz="3200" dirty="0">
              <a:solidFill>
                <a:srgbClr val="0046AD"/>
              </a:solidFill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5265" y="4004111"/>
            <a:ext cx="6204099" cy="2107932"/>
          </a:xfrm>
        </p:spPr>
        <p:txBody>
          <a:bodyPr/>
          <a:lstStyle/>
          <a:p>
            <a:pPr>
              <a:tabLst>
                <a:tab pos="2517775" algn="l"/>
              </a:tabLst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TDK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集团总责任者</a:t>
            </a:r>
            <a:r>
              <a:rPr lang="ja-JP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：斋藤升 社長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tabLst>
                <a:tab pos="2517775" algn="l"/>
              </a:tabLs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厦门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TDK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责任者：胡段民 总经理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tabLst>
                <a:tab pos="2873375" algn="l"/>
              </a:tabLs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厦门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TDK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管理者：古田智毅 副总经理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tabLst>
                <a:tab pos="2873375" algn="l"/>
              </a:tabLs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厦门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TDK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担当者：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庄建峰 本部长助理</a:t>
            </a:r>
            <a:endParaRPr lang="en-US" altLang="ja-JP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3592E8-5447-48AE-855D-5832594DD7A7}"/>
              </a:ext>
            </a:extLst>
          </p:cNvPr>
          <p:cNvSpPr txBox="1"/>
          <p:nvPr/>
        </p:nvSpPr>
        <p:spPr>
          <a:xfrm>
            <a:off x="645264" y="1894575"/>
            <a:ext cx="107991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0" dirty="0"/>
              <a:t>以成为各利益相关方高信赖性的企业为目标，重视个人信息、营业机密信息</a:t>
            </a:r>
            <a:r>
              <a:rPr lang="en-US" altLang="zh-CN" sz="2800" kern="0" dirty="0"/>
              <a:t>(</a:t>
            </a:r>
            <a:r>
              <a:rPr lang="zh-CN" altLang="en-US" sz="2800" kern="0" dirty="0"/>
              <a:t>包含顾客信息</a:t>
            </a:r>
            <a:r>
              <a:rPr lang="en-US" altLang="zh-CN" sz="2800" kern="0" dirty="0"/>
              <a:t>)</a:t>
            </a:r>
            <a:r>
              <a:rPr lang="zh-CN" altLang="en-US" sz="2800" kern="0" dirty="0"/>
              <a:t>的规范管理，重视财务信息的正确性，重视企业的可持续发展，通过各类信息安全行动，持续提升信息安全。</a:t>
            </a:r>
            <a:endParaRPr lang="en-US" altLang="zh-CN" sz="2800" kern="0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ED34367-D7B9-4295-9269-DD5DB8E125C9}"/>
              </a:ext>
            </a:extLst>
          </p:cNvPr>
          <p:cNvSpPr txBox="1">
            <a:spLocks/>
          </p:cNvSpPr>
          <p:nvPr/>
        </p:nvSpPr>
        <p:spPr>
          <a:xfrm>
            <a:off x="409575" y="1375099"/>
            <a:ext cx="7858938" cy="430887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altLang="zh-CN" sz="2800" kern="0" dirty="0">
                <a:solidFill>
                  <a:srgbClr val="0046AD"/>
                </a:solidFill>
              </a:rPr>
              <a:t>1</a:t>
            </a:r>
            <a:r>
              <a:rPr lang="zh-CN" altLang="en-US" sz="2800" kern="0" dirty="0">
                <a:solidFill>
                  <a:srgbClr val="0046AD"/>
                </a:solidFill>
              </a:rPr>
              <a:t>、信息安全策略</a:t>
            </a:r>
            <a:endParaRPr lang="en-US" sz="2800" kern="0" dirty="0">
              <a:solidFill>
                <a:srgbClr val="0046AD"/>
              </a:solidFill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A39792E-7C5B-4298-811B-1934286AB5F3}"/>
              </a:ext>
            </a:extLst>
          </p:cNvPr>
          <p:cNvSpPr txBox="1">
            <a:spLocks/>
          </p:cNvSpPr>
          <p:nvPr/>
        </p:nvSpPr>
        <p:spPr>
          <a:xfrm>
            <a:off x="367137" y="3507362"/>
            <a:ext cx="7858938" cy="430887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altLang="zh-CN" sz="2800" kern="0" dirty="0">
                <a:solidFill>
                  <a:srgbClr val="0046AD"/>
                </a:solidFill>
              </a:rPr>
              <a:t>2</a:t>
            </a:r>
            <a:r>
              <a:rPr lang="zh-CN" altLang="en-US" sz="2800" kern="0" dirty="0">
                <a:solidFill>
                  <a:srgbClr val="0046AD"/>
                </a:solidFill>
              </a:rPr>
              <a:t>、信息安全体制</a:t>
            </a:r>
            <a:endParaRPr lang="en-US" sz="2800" kern="0" dirty="0">
              <a:solidFill>
                <a:srgbClr val="0046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9332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088" y="516060"/>
            <a:ext cx="7662536" cy="492443"/>
          </a:xfrm>
        </p:spPr>
        <p:txBody>
          <a:bodyPr vert="horz" wrap="square" lIns="0" tIns="0" rIns="0" bIns="0" anchor="b" anchorCtr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solidFill>
                  <a:srgbClr val="0046AD"/>
                </a:solidFill>
              </a:rPr>
              <a:t>安全遵守事项</a:t>
            </a:r>
            <a:endParaRPr lang="en-US" sz="3200" dirty="0">
              <a:solidFill>
                <a:srgbClr val="0046AD"/>
              </a:solidFill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409575" y="1142973"/>
            <a:ext cx="10876734" cy="861774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zh-CN" altLang="en-US" sz="2800" kern="0" dirty="0">
                <a:solidFill>
                  <a:srgbClr val="0046AD"/>
                </a:solidFill>
              </a:rPr>
              <a:t>日本</a:t>
            </a:r>
            <a:r>
              <a:rPr lang="en-US" altLang="zh-CN" sz="2800" kern="0" dirty="0">
                <a:solidFill>
                  <a:srgbClr val="0046AD"/>
                </a:solidFill>
              </a:rPr>
              <a:t>TDK</a:t>
            </a:r>
            <a:r>
              <a:rPr lang="zh-CN" altLang="en-US" sz="2800" kern="0" dirty="0">
                <a:solidFill>
                  <a:srgbClr val="0046AD"/>
                </a:solidFill>
              </a:rPr>
              <a:t>的信息安全事故中，</a:t>
            </a:r>
            <a:r>
              <a:rPr lang="en-US" altLang="zh-CN" sz="2800" kern="0" dirty="0">
                <a:solidFill>
                  <a:srgbClr val="FF0000"/>
                </a:solidFill>
              </a:rPr>
              <a:t>79%</a:t>
            </a:r>
            <a:r>
              <a:rPr lang="zh-CN" altLang="en-US" sz="2800" kern="0" dirty="0">
                <a:solidFill>
                  <a:srgbClr val="0046AD"/>
                </a:solidFill>
              </a:rPr>
              <a:t>是设备丢失。</a:t>
            </a:r>
            <a:endParaRPr lang="en-US" altLang="zh-CN" sz="2800" kern="0" dirty="0">
              <a:solidFill>
                <a:srgbClr val="0046AD"/>
              </a:solidFill>
            </a:endParaRPr>
          </a:p>
          <a:p>
            <a:r>
              <a:rPr lang="zh-CN" altLang="en-US" sz="2800" kern="0" dirty="0">
                <a:solidFill>
                  <a:srgbClr val="0046AD"/>
                </a:solidFill>
              </a:rPr>
              <a:t>因此，请遵守如下要求：</a:t>
            </a:r>
            <a:endParaRPr lang="en-US" altLang="zh-CN" sz="2800" kern="0" dirty="0">
              <a:solidFill>
                <a:srgbClr val="0046AD"/>
              </a:solidFill>
            </a:endParaRPr>
          </a:p>
        </p:txBody>
      </p:sp>
      <p:sp>
        <p:nvSpPr>
          <p:cNvPr id="6" name="Textplatzhalter 2"/>
          <p:cNvSpPr txBox="1">
            <a:spLocks/>
          </p:cNvSpPr>
          <p:nvPr/>
        </p:nvSpPr>
        <p:spPr>
          <a:xfrm>
            <a:off x="446087" y="2048991"/>
            <a:ext cx="10840222" cy="4495502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200" b="1" kern="0" dirty="0">
                <a:latin typeface="+mj-ea"/>
                <a:ea typeface="+mj-ea"/>
              </a:rPr>
              <a:t>PC</a:t>
            </a:r>
            <a:r>
              <a:rPr lang="zh-CN" altLang="en-US" sz="2200" b="1" kern="0" dirty="0">
                <a:latin typeface="+mj-ea"/>
                <a:ea typeface="+mj-ea"/>
              </a:rPr>
              <a:t>（笔记本电脑）：</a:t>
            </a:r>
          </a:p>
          <a:p>
            <a:r>
              <a:rPr lang="en-US" altLang="zh-CN" sz="2200" kern="0" dirty="0">
                <a:latin typeface="+mj-ea"/>
                <a:ea typeface="+mj-ea"/>
              </a:rPr>
              <a:t>1</a:t>
            </a:r>
            <a:r>
              <a:rPr lang="zh-CN" altLang="en-US" sz="2200" kern="0" dirty="0">
                <a:latin typeface="+mj-ea"/>
                <a:ea typeface="+mj-ea"/>
              </a:rPr>
              <a:t>、如要饮酒请勿带电脑，如带电脑请勿饮酒。</a:t>
            </a:r>
          </a:p>
          <a:p>
            <a:r>
              <a:rPr lang="zh-CN" altLang="en-US" sz="2200" kern="0" dirty="0">
                <a:latin typeface="+mj-ea"/>
                <a:ea typeface="+mj-ea"/>
              </a:rPr>
              <a:t>   如聚会一定要带电脑的情况，请事先让上长知悉，不要醉酒、参加二次会。</a:t>
            </a:r>
          </a:p>
          <a:p>
            <a:r>
              <a:rPr lang="en-US" altLang="zh-CN" sz="2200" kern="0" dirty="0">
                <a:latin typeface="+mj-ea"/>
                <a:ea typeface="+mj-ea"/>
              </a:rPr>
              <a:t>2</a:t>
            </a:r>
            <a:r>
              <a:rPr lang="zh-CN" altLang="en-US" sz="2200" kern="0" dirty="0">
                <a:latin typeface="+mj-ea"/>
                <a:ea typeface="+mj-ea"/>
              </a:rPr>
              <a:t>、电脑不离手。（禁止放在飞机行李或车中）</a:t>
            </a:r>
          </a:p>
          <a:p>
            <a:r>
              <a:rPr lang="en-US" altLang="zh-CN" sz="2200" kern="0" dirty="0">
                <a:latin typeface="+mj-ea"/>
                <a:ea typeface="+mj-ea"/>
              </a:rPr>
              <a:t>3</a:t>
            </a:r>
            <a:r>
              <a:rPr lang="zh-CN" altLang="en-US" sz="2200" kern="0" dirty="0">
                <a:latin typeface="+mj-ea"/>
                <a:ea typeface="+mj-ea"/>
              </a:rPr>
              <a:t>、严禁将个人的电脑连接至公司网络。</a:t>
            </a:r>
          </a:p>
          <a:p>
            <a:r>
              <a:rPr lang="en-US" altLang="zh-CN" sz="2200" kern="0" dirty="0">
                <a:latin typeface="+mj-ea"/>
                <a:ea typeface="+mj-ea"/>
              </a:rPr>
              <a:t>4</a:t>
            </a:r>
            <a:r>
              <a:rPr lang="zh-CN" altLang="en-US" sz="2200" kern="0" dirty="0">
                <a:latin typeface="+mj-ea"/>
                <a:ea typeface="+mj-ea"/>
              </a:rPr>
              <a:t>、请将笔记本电脑和</a:t>
            </a:r>
            <a:r>
              <a:rPr lang="en-US" altLang="zh-CN" sz="2200" kern="0" dirty="0">
                <a:latin typeface="+mj-ea"/>
                <a:ea typeface="+mj-ea"/>
              </a:rPr>
              <a:t>U</a:t>
            </a:r>
            <a:r>
              <a:rPr lang="zh-CN" altLang="en-US" sz="2200" kern="0" dirty="0">
                <a:latin typeface="+mj-ea"/>
                <a:ea typeface="+mj-ea"/>
              </a:rPr>
              <a:t>盘等物品保存在有锁的储物处。</a:t>
            </a:r>
          </a:p>
          <a:p>
            <a:r>
              <a:rPr lang="en-US" altLang="zh-CN" sz="2200" kern="0" dirty="0">
                <a:latin typeface="+mj-ea"/>
                <a:ea typeface="+mj-ea"/>
              </a:rPr>
              <a:t>5</a:t>
            </a:r>
            <a:r>
              <a:rPr lang="zh-CN" altLang="en-US" sz="2200" kern="0" dirty="0">
                <a:latin typeface="+mj-ea"/>
                <a:ea typeface="+mj-ea"/>
              </a:rPr>
              <a:t>、将电脑带出公司前，请申请电脑持出许可。</a:t>
            </a:r>
          </a:p>
          <a:p>
            <a:r>
              <a:rPr lang="zh-CN" altLang="en-US" sz="2200" kern="0" dirty="0">
                <a:latin typeface="+mj-ea"/>
                <a:ea typeface="+mj-ea"/>
              </a:rPr>
              <a:t>   将无持出许可的电脑带出公司，即被视违规。</a:t>
            </a:r>
          </a:p>
          <a:p>
            <a:r>
              <a:rPr lang="en-US" altLang="zh-CN" sz="2200" kern="0" dirty="0">
                <a:latin typeface="+mj-ea"/>
                <a:ea typeface="+mj-ea"/>
              </a:rPr>
              <a:t>6</a:t>
            </a:r>
            <a:r>
              <a:rPr lang="zh-CN" altLang="en-US" sz="2200" kern="0" dirty="0">
                <a:latin typeface="+mj-ea"/>
                <a:ea typeface="+mj-ea"/>
              </a:rPr>
              <a:t>、在外出、出差等携带电脑设备时，请将电脑设备放在个人背包的电脑格中</a:t>
            </a:r>
            <a:endParaRPr lang="en-US" altLang="zh-CN" sz="2200" kern="0" dirty="0">
              <a:latin typeface="+mj-ea"/>
              <a:ea typeface="+mj-ea"/>
            </a:endParaRPr>
          </a:p>
          <a:p>
            <a:r>
              <a:rPr lang="en-US" altLang="zh-CN" sz="2200" kern="0" dirty="0">
                <a:latin typeface="+mj-ea"/>
                <a:ea typeface="+mj-ea"/>
              </a:rPr>
              <a:t>   </a:t>
            </a:r>
            <a:r>
              <a:rPr lang="zh-CN" altLang="en-US" sz="2200" kern="0" dirty="0">
                <a:latin typeface="+mj-ea"/>
                <a:ea typeface="+mj-ea"/>
              </a:rPr>
              <a:t>丢失电脑、</a:t>
            </a:r>
            <a:r>
              <a:rPr lang="en-US" altLang="zh-CN" sz="2200" kern="0" dirty="0">
                <a:latin typeface="+mj-ea"/>
                <a:ea typeface="+mj-ea"/>
              </a:rPr>
              <a:t>U</a:t>
            </a:r>
            <a:r>
              <a:rPr lang="zh-CN" altLang="en-US" sz="2200" kern="0" dirty="0">
                <a:latin typeface="+mj-ea"/>
                <a:ea typeface="+mj-ea"/>
              </a:rPr>
              <a:t>盘、手机等</a:t>
            </a:r>
            <a:r>
              <a:rPr lang="en-US" altLang="zh-CN" sz="2200" kern="0" dirty="0">
                <a:latin typeface="+mj-ea"/>
                <a:ea typeface="+mj-ea"/>
              </a:rPr>
              <a:t>IT</a:t>
            </a:r>
            <a:r>
              <a:rPr lang="zh-CN" altLang="en-US" sz="2200" kern="0" dirty="0">
                <a:latin typeface="+mj-ea"/>
                <a:ea typeface="+mj-ea"/>
              </a:rPr>
              <a:t>设备时，请</a:t>
            </a:r>
            <a:r>
              <a:rPr lang="zh-CN" altLang="en-US" sz="2200" b="1" kern="0" dirty="0">
                <a:latin typeface="+mj-ea"/>
                <a:ea typeface="+mj-ea"/>
              </a:rPr>
              <a:t>立即且最迟不超过</a:t>
            </a:r>
            <a:r>
              <a:rPr lang="en-US" altLang="zh-CN" sz="2200" b="1" kern="0" dirty="0">
                <a:latin typeface="+mj-ea"/>
                <a:ea typeface="+mj-ea"/>
              </a:rPr>
              <a:t>2</a:t>
            </a:r>
            <a:r>
              <a:rPr lang="zh-CN" altLang="en-US" sz="2200" b="1" kern="0" dirty="0">
                <a:latin typeface="+mj-ea"/>
                <a:ea typeface="+mj-ea"/>
              </a:rPr>
              <a:t>小时内</a:t>
            </a:r>
            <a:r>
              <a:rPr lang="zh-CN" altLang="en-US" sz="2200" kern="0" dirty="0">
                <a:latin typeface="+mj-ea"/>
                <a:ea typeface="+mj-ea"/>
              </a:rPr>
              <a:t>报告上长及</a:t>
            </a:r>
            <a:r>
              <a:rPr lang="en-US" altLang="zh-CN" sz="2200" kern="0" dirty="0">
                <a:latin typeface="+mj-ea"/>
                <a:ea typeface="+mj-ea"/>
              </a:rPr>
              <a:t>IT</a:t>
            </a:r>
            <a:r>
              <a:rPr lang="zh-CN" altLang="en-US" sz="2200" kern="0" dirty="0">
                <a:latin typeface="+mj-ea"/>
                <a:ea typeface="+mj-ea"/>
              </a:rPr>
              <a:t>部门</a:t>
            </a:r>
            <a:endParaRPr lang="en-US" altLang="zh-CN" sz="2200" kern="0" dirty="0">
              <a:latin typeface="+mj-ea"/>
              <a:ea typeface="+mj-ea"/>
            </a:endParaRPr>
          </a:p>
          <a:p>
            <a:endParaRPr lang="zh-CN" altLang="en-US" sz="2200" kern="0" dirty="0">
              <a:latin typeface="+mj-ea"/>
              <a:ea typeface="+mj-ea"/>
            </a:endParaRPr>
          </a:p>
          <a:p>
            <a:r>
              <a:rPr lang="zh-CN" altLang="en-US" sz="2200" b="1" kern="0" dirty="0">
                <a:latin typeface="+mj-ea"/>
                <a:ea typeface="+mj-ea"/>
              </a:rPr>
              <a:t>手机：</a:t>
            </a:r>
          </a:p>
          <a:p>
            <a:r>
              <a:rPr lang="zh-CN" altLang="en-US" sz="2200" kern="0" dirty="0">
                <a:latin typeface="+mj-ea"/>
                <a:ea typeface="+mj-ea"/>
              </a:rPr>
              <a:t>请务必设定</a:t>
            </a:r>
            <a:r>
              <a:rPr lang="en-US" altLang="zh-CN" sz="2200" kern="0" dirty="0">
                <a:latin typeface="+mj-ea"/>
                <a:ea typeface="+mj-ea"/>
              </a:rPr>
              <a:t>6</a:t>
            </a:r>
            <a:r>
              <a:rPr lang="zh-CN" altLang="en-US" sz="2200" kern="0" dirty="0">
                <a:latin typeface="+mj-ea"/>
                <a:ea typeface="+mj-ea"/>
              </a:rPr>
              <a:t>位密码。</a:t>
            </a:r>
          </a:p>
          <a:p>
            <a:endParaRPr lang="en-US" altLang="ja-JP" sz="2200" kern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624801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088" y="516060"/>
            <a:ext cx="7662536" cy="492443"/>
          </a:xfrm>
        </p:spPr>
        <p:txBody>
          <a:bodyPr vert="horz" wrap="square" lIns="0" tIns="0" rIns="0" bIns="0" anchor="b" anchorCtr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solidFill>
                  <a:srgbClr val="0046AD"/>
                </a:solidFill>
              </a:rPr>
              <a:t>安全遵守事项</a:t>
            </a:r>
            <a:endParaRPr lang="en-US" sz="3200" dirty="0">
              <a:solidFill>
                <a:srgbClr val="0046AD"/>
              </a:solidFill>
            </a:endParaRPr>
          </a:p>
        </p:txBody>
      </p:sp>
      <p:sp>
        <p:nvSpPr>
          <p:cNvPr id="6" name="Textplatzhalter 2"/>
          <p:cNvSpPr txBox="1">
            <a:spLocks/>
          </p:cNvSpPr>
          <p:nvPr/>
        </p:nvSpPr>
        <p:spPr>
          <a:xfrm>
            <a:off x="457205" y="941776"/>
            <a:ext cx="10844069" cy="5361256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b="1" kern="0" dirty="0">
                <a:latin typeface="+mj-ea"/>
                <a:ea typeface="+mj-ea"/>
              </a:rPr>
              <a:t>U</a:t>
            </a:r>
            <a:r>
              <a:rPr lang="zh-CN" altLang="en-US" b="1" kern="0" dirty="0">
                <a:latin typeface="+mj-ea"/>
                <a:ea typeface="+mj-ea"/>
              </a:rPr>
              <a:t>盘：</a:t>
            </a:r>
          </a:p>
          <a:p>
            <a:r>
              <a:rPr lang="en-US" altLang="zh-CN" kern="0" dirty="0">
                <a:latin typeface="+mj-ea"/>
                <a:ea typeface="+mj-ea"/>
              </a:rPr>
              <a:t>1</a:t>
            </a:r>
            <a:r>
              <a:rPr lang="zh-CN" altLang="en-US" kern="0" dirty="0">
                <a:latin typeface="+mj-ea"/>
                <a:ea typeface="+mj-ea"/>
              </a:rPr>
              <a:t>、严禁将个人</a:t>
            </a:r>
            <a:r>
              <a:rPr lang="en-US" altLang="zh-CN" kern="0" dirty="0">
                <a:latin typeface="+mj-ea"/>
                <a:ea typeface="+mj-ea"/>
              </a:rPr>
              <a:t>U</a:t>
            </a:r>
            <a:r>
              <a:rPr lang="zh-CN" altLang="en-US" kern="0" dirty="0">
                <a:latin typeface="+mj-ea"/>
                <a:ea typeface="+mj-ea"/>
              </a:rPr>
              <a:t>盘连接至公司的电脑。</a:t>
            </a:r>
          </a:p>
          <a:p>
            <a:r>
              <a:rPr lang="en-US" altLang="zh-CN" kern="0" dirty="0">
                <a:latin typeface="+mj-ea"/>
                <a:ea typeface="+mj-ea"/>
              </a:rPr>
              <a:t>2</a:t>
            </a:r>
            <a:r>
              <a:rPr lang="zh-CN" altLang="en-US" kern="0" dirty="0">
                <a:latin typeface="+mj-ea"/>
                <a:ea typeface="+mj-ea"/>
              </a:rPr>
              <a:t>、原则上禁止使用</a:t>
            </a:r>
            <a:r>
              <a:rPr lang="en-US" altLang="zh-CN" kern="0" dirty="0">
                <a:latin typeface="+mj-ea"/>
                <a:ea typeface="+mj-ea"/>
              </a:rPr>
              <a:t>USB</a:t>
            </a:r>
            <a:r>
              <a:rPr lang="zh-CN" altLang="en-US" kern="0" dirty="0">
                <a:latin typeface="+mj-ea"/>
                <a:ea typeface="+mj-ea"/>
              </a:rPr>
              <a:t>设备，在必要情况下请使用公司指定设备。</a:t>
            </a:r>
            <a:endParaRPr lang="en-US" altLang="zh-CN" kern="0" dirty="0">
              <a:latin typeface="+mj-ea"/>
              <a:ea typeface="+mj-ea"/>
            </a:endParaRPr>
          </a:p>
          <a:p>
            <a:r>
              <a:rPr lang="en-US" altLang="zh-CN" b="1" kern="0" dirty="0">
                <a:latin typeface="+mj-ea"/>
                <a:ea typeface="+mj-ea"/>
              </a:rPr>
              <a:t>3</a:t>
            </a:r>
            <a:r>
              <a:rPr lang="zh-CN" altLang="en-US" b="1" kern="0" dirty="0">
                <a:latin typeface="+mj-ea"/>
                <a:ea typeface="+mj-ea"/>
              </a:rPr>
              <a:t>、</a:t>
            </a:r>
            <a:r>
              <a:rPr lang="en-US" altLang="zh-CN" b="1" kern="0" dirty="0">
                <a:latin typeface="+mj-ea"/>
                <a:ea typeface="+mj-ea"/>
              </a:rPr>
              <a:t>USB</a:t>
            </a:r>
            <a:r>
              <a:rPr lang="zh-CN" altLang="en-US" b="1" kern="0" dirty="0">
                <a:latin typeface="+mj-ea"/>
                <a:ea typeface="+mj-ea"/>
              </a:rPr>
              <a:t>设备使用后数据及时清理，并放在上锁的柜子里。</a:t>
            </a:r>
          </a:p>
          <a:p>
            <a:endParaRPr lang="zh-CN" altLang="en-US" kern="0" dirty="0">
              <a:latin typeface="+mj-ea"/>
              <a:ea typeface="+mj-ea"/>
            </a:endParaRPr>
          </a:p>
          <a:p>
            <a:r>
              <a:rPr lang="zh-CN" altLang="en-US" b="1" kern="0" dirty="0">
                <a:latin typeface="+mj-ea"/>
                <a:ea typeface="+mj-ea"/>
              </a:rPr>
              <a:t>邮箱：</a:t>
            </a:r>
          </a:p>
          <a:p>
            <a:r>
              <a:rPr lang="en-US" altLang="zh-CN" kern="0" dirty="0">
                <a:latin typeface="+mj-ea"/>
                <a:ea typeface="+mj-ea"/>
              </a:rPr>
              <a:t>1</a:t>
            </a:r>
            <a:r>
              <a:rPr lang="zh-CN" altLang="en-US" kern="0" dirty="0">
                <a:latin typeface="+mj-ea"/>
                <a:ea typeface="+mj-ea"/>
              </a:rPr>
              <a:t>、严禁以工作名义使用</a:t>
            </a:r>
            <a:r>
              <a:rPr lang="en-US" altLang="zh-CN" kern="0" dirty="0">
                <a:latin typeface="+mj-ea"/>
                <a:ea typeface="+mj-ea"/>
              </a:rPr>
              <a:t>Yahoo</a:t>
            </a:r>
            <a:r>
              <a:rPr lang="zh-CN" altLang="en-US" kern="0" dirty="0">
                <a:latin typeface="+mj-ea"/>
                <a:ea typeface="+mj-ea"/>
              </a:rPr>
              <a:t>、</a:t>
            </a:r>
            <a:r>
              <a:rPr lang="en-US" altLang="zh-CN" kern="0" dirty="0">
                <a:latin typeface="+mj-ea"/>
                <a:ea typeface="+mj-ea"/>
              </a:rPr>
              <a:t>126</a:t>
            </a:r>
            <a:r>
              <a:rPr lang="zh-CN" altLang="en-US" kern="0" dirty="0">
                <a:latin typeface="+mj-ea"/>
                <a:ea typeface="+mj-ea"/>
              </a:rPr>
              <a:t>等个人邮箱。</a:t>
            </a:r>
          </a:p>
          <a:p>
            <a:r>
              <a:rPr lang="en-US" altLang="zh-CN" b="1" kern="0" dirty="0">
                <a:latin typeface="+mj-ea"/>
                <a:ea typeface="+mj-ea"/>
              </a:rPr>
              <a:t>2</a:t>
            </a:r>
            <a:r>
              <a:rPr lang="zh-CN" altLang="en-US" b="1" kern="0" dirty="0">
                <a:latin typeface="+mj-ea"/>
                <a:ea typeface="+mj-ea"/>
              </a:rPr>
              <a:t>、严禁将公司的机密信息发送至个人邮箱。</a:t>
            </a:r>
          </a:p>
          <a:p>
            <a:r>
              <a:rPr lang="en-US" altLang="zh-CN" kern="0" dirty="0">
                <a:latin typeface="+mj-ea"/>
                <a:ea typeface="+mj-ea"/>
              </a:rPr>
              <a:t>3</a:t>
            </a:r>
            <a:r>
              <a:rPr lang="zh-CN" altLang="en-US" kern="0" dirty="0">
                <a:latin typeface="+mj-ea"/>
                <a:ea typeface="+mj-ea"/>
              </a:rPr>
              <a:t>、千万不要打开可疑邮件。</a:t>
            </a:r>
          </a:p>
          <a:p>
            <a:endParaRPr lang="zh-CN" altLang="en-US" kern="0" dirty="0">
              <a:latin typeface="+mj-ea"/>
              <a:ea typeface="+mj-ea"/>
            </a:endParaRPr>
          </a:p>
          <a:p>
            <a:r>
              <a:rPr lang="zh-CN" altLang="en-US" b="1" kern="0" dirty="0">
                <a:latin typeface="+mj-ea"/>
                <a:ea typeface="+mj-ea"/>
              </a:rPr>
              <a:t>其他遵守事项：</a:t>
            </a:r>
          </a:p>
          <a:p>
            <a:r>
              <a:rPr lang="en-US" altLang="zh-CN" kern="0" dirty="0">
                <a:latin typeface="+mj-ea"/>
                <a:ea typeface="+mj-ea"/>
              </a:rPr>
              <a:t>1</a:t>
            </a:r>
            <a:r>
              <a:rPr lang="zh-CN" altLang="en-US" kern="0" dirty="0">
                <a:latin typeface="+mj-ea"/>
                <a:ea typeface="+mj-ea"/>
              </a:rPr>
              <a:t>、公司电脑不可安装工作以外的软件。</a:t>
            </a:r>
          </a:p>
          <a:p>
            <a:r>
              <a:rPr lang="en-US" altLang="zh-CN" kern="0" dirty="0">
                <a:latin typeface="+mj-ea"/>
                <a:ea typeface="+mj-ea"/>
              </a:rPr>
              <a:t>2</a:t>
            </a:r>
            <a:r>
              <a:rPr lang="zh-CN" altLang="en-US" kern="0" dirty="0">
                <a:latin typeface="+mj-ea"/>
                <a:ea typeface="+mj-ea"/>
              </a:rPr>
              <a:t>、禁止使用公司电脑登陆工作无关网站。</a:t>
            </a:r>
          </a:p>
          <a:p>
            <a:r>
              <a:rPr lang="en-US" altLang="zh-CN" kern="0" dirty="0">
                <a:latin typeface="+mj-ea"/>
                <a:ea typeface="+mj-ea"/>
              </a:rPr>
              <a:t>3</a:t>
            </a:r>
            <a:r>
              <a:rPr lang="zh-CN" altLang="en-US" kern="0" dirty="0">
                <a:latin typeface="+mj-ea"/>
                <a:ea typeface="+mj-ea"/>
              </a:rPr>
              <a:t>、不将工作内容写在微信，微博等社交网站上。</a:t>
            </a:r>
          </a:p>
          <a:p>
            <a:r>
              <a:rPr lang="en-US" altLang="zh-CN" kern="0" dirty="0">
                <a:latin typeface="+mj-ea"/>
                <a:ea typeface="+mj-ea"/>
              </a:rPr>
              <a:t>4</a:t>
            </a:r>
            <a:r>
              <a:rPr lang="zh-CN" altLang="en-US" kern="0" dirty="0">
                <a:latin typeface="+mj-ea"/>
                <a:ea typeface="+mj-ea"/>
              </a:rPr>
              <a:t>、信息安全不仅指电子数据，还需保存好纸质文件、擦除白板记录并注意在公司外的谈话内容。</a:t>
            </a:r>
          </a:p>
          <a:p>
            <a:r>
              <a:rPr lang="en-US" altLang="zh-CN" kern="0" dirty="0">
                <a:latin typeface="+mj-ea"/>
                <a:ea typeface="+mj-ea"/>
              </a:rPr>
              <a:t>5</a:t>
            </a:r>
            <a:r>
              <a:rPr lang="zh-CN" altLang="en-US" kern="0" dirty="0">
                <a:latin typeface="+mj-ea"/>
                <a:ea typeface="+mj-ea"/>
              </a:rPr>
              <a:t>、若电脑、</a:t>
            </a:r>
            <a:r>
              <a:rPr lang="en-US" altLang="zh-CN" kern="0" dirty="0">
                <a:latin typeface="+mj-ea"/>
                <a:ea typeface="+mj-ea"/>
              </a:rPr>
              <a:t>U</a:t>
            </a:r>
            <a:r>
              <a:rPr lang="zh-CN" altLang="en-US" kern="0" dirty="0">
                <a:latin typeface="+mj-ea"/>
                <a:ea typeface="+mj-ea"/>
              </a:rPr>
              <a:t>盘、手机丢失，请立即且最迟不超过</a:t>
            </a:r>
            <a:r>
              <a:rPr lang="en-US" altLang="zh-CN" kern="0" dirty="0">
                <a:latin typeface="+mj-ea"/>
                <a:ea typeface="+mj-ea"/>
              </a:rPr>
              <a:t>2</a:t>
            </a:r>
            <a:r>
              <a:rPr lang="zh-CN" altLang="en-US" kern="0" dirty="0">
                <a:latin typeface="+mj-ea"/>
                <a:ea typeface="+mj-ea"/>
              </a:rPr>
              <a:t>小时内向上长以及</a:t>
            </a:r>
            <a:r>
              <a:rPr lang="en-US" altLang="zh-CN" kern="0" dirty="0">
                <a:latin typeface="+mj-ea"/>
                <a:ea typeface="+mj-ea"/>
              </a:rPr>
              <a:t>IT</a:t>
            </a:r>
            <a:r>
              <a:rPr lang="zh-CN" altLang="en-US" kern="0" dirty="0">
                <a:latin typeface="+mj-ea"/>
                <a:ea typeface="+mj-ea"/>
              </a:rPr>
              <a:t>部门报告。</a:t>
            </a:r>
            <a:endParaRPr lang="en-US" altLang="zh-CN" kern="0" dirty="0">
              <a:latin typeface="+mj-ea"/>
              <a:ea typeface="+mj-ea"/>
            </a:endParaRPr>
          </a:p>
          <a:p>
            <a:r>
              <a:rPr lang="en-US" altLang="zh-CN" kern="0" dirty="0">
                <a:latin typeface="+mj-ea"/>
                <a:ea typeface="+mj-ea"/>
              </a:rPr>
              <a:t>6</a:t>
            </a:r>
            <a:r>
              <a:rPr lang="zh-CN" altLang="en-US" kern="0" dirty="0">
                <a:latin typeface="+mj-ea"/>
                <a:ea typeface="+mj-ea"/>
              </a:rPr>
              <a:t>、</a:t>
            </a:r>
            <a:r>
              <a:rPr lang="zh-CN" altLang="en-US" dirty="0">
                <a:solidFill>
                  <a:schemeClr val="tx1"/>
                </a:solidFill>
              </a:rPr>
              <a:t>施工商等</a:t>
            </a:r>
            <a:r>
              <a:rPr lang="zh-CN" altLang="en-US" dirty="0">
                <a:solidFill>
                  <a:schemeClr val="tx1"/>
                </a:solidFill>
                <a:effectLst/>
              </a:rPr>
              <a:t>社外</a:t>
            </a:r>
            <a:r>
              <a:rPr lang="zh-CN" altLang="en-US" dirty="0">
                <a:solidFill>
                  <a:schemeClr val="tx1"/>
                </a:solidFill>
              </a:rPr>
              <a:t>人员进入制造现场禁止拍照。如果需要照片，</a:t>
            </a:r>
            <a:r>
              <a:rPr lang="zh-CN" altLang="en-US" dirty="0">
                <a:solidFill>
                  <a:schemeClr val="tx1"/>
                </a:solidFill>
                <a:effectLst/>
              </a:rPr>
              <a:t>应</a:t>
            </a:r>
            <a:r>
              <a:rPr lang="zh-CN" altLang="en-US" dirty="0">
                <a:solidFill>
                  <a:schemeClr val="tx1"/>
                </a:solidFill>
              </a:rPr>
              <a:t>由</a:t>
            </a:r>
            <a:r>
              <a:rPr lang="en-US" altLang="zh-CN" dirty="0">
                <a:solidFill>
                  <a:schemeClr val="tx1"/>
                </a:solidFill>
              </a:rPr>
              <a:t>TDK</a:t>
            </a:r>
            <a:r>
              <a:rPr lang="zh-CN" altLang="en-US" dirty="0">
                <a:solidFill>
                  <a:schemeClr val="tx1"/>
                </a:solidFill>
              </a:rPr>
              <a:t>人员利用公司相机拍照后  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     </a:t>
            </a:r>
            <a:r>
              <a:rPr lang="zh-CN" altLang="en-US" dirty="0">
                <a:solidFill>
                  <a:schemeClr val="tx1"/>
                </a:solidFill>
              </a:rPr>
              <a:t>并取得所属</a:t>
            </a:r>
            <a:r>
              <a:rPr lang="zh-CN" altLang="en-US" dirty="0">
                <a:solidFill>
                  <a:schemeClr val="tx1"/>
                </a:solidFill>
                <a:effectLst/>
              </a:rPr>
              <a:t>部长</a:t>
            </a:r>
            <a:r>
              <a:rPr lang="zh-CN" altLang="en-US" dirty="0">
                <a:solidFill>
                  <a:schemeClr val="tx1"/>
                </a:solidFill>
              </a:rPr>
              <a:t>同意，再通过邮件传送给</a:t>
            </a:r>
            <a:r>
              <a:rPr lang="zh-CN" altLang="en-US" dirty="0">
                <a:solidFill>
                  <a:schemeClr val="tx1"/>
                </a:solidFill>
                <a:effectLst/>
              </a:rPr>
              <a:t>社外人员</a:t>
            </a:r>
            <a:r>
              <a:rPr lang="zh-CN" altLang="en-US" dirty="0">
                <a:solidFill>
                  <a:schemeClr val="tx1"/>
                </a:solidFill>
              </a:rPr>
              <a:t>。</a:t>
            </a:r>
            <a:endParaRPr lang="en-US" altLang="zh-CN" kern="0" dirty="0">
              <a:solidFill>
                <a:schemeClr val="tx1"/>
              </a:solidFill>
              <a:latin typeface="+mj-ea"/>
              <a:ea typeface="+mj-ea"/>
            </a:endParaRPr>
          </a:p>
          <a:p>
            <a:endParaRPr lang="zh-CN" altLang="en-US" kern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2515084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241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>
          <a:xfrm>
            <a:off x="409575" y="2235065"/>
            <a:ext cx="11306175" cy="2532878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kumimoji="1" lang="zh-CN" altLang="en-US" sz="2800" dirty="0">
                <a:latin typeface="SimHei" panose="02010609060101010101" pitchFamily="49" charset="-122"/>
                <a:ea typeface="SimHei" panose="02010609060101010101" pitchFamily="49" charset="-122"/>
              </a:rPr>
              <a:t>欺诈邮件等信息安全事故的预防</a:t>
            </a:r>
            <a:endParaRPr kumimoji="1" lang="en-US" altLang="zh-CN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endParaRPr kumimoji="1" lang="en-US" altLang="zh-CN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kumimoji="1" lang="zh-CN" altLang="en-US" sz="2800" dirty="0">
                <a:latin typeface="SimHei" panose="02010609060101010101" pitchFamily="49" charset="-122"/>
                <a:ea typeface="SimHei" panose="02010609060101010101" pitchFamily="49" charset="-122"/>
              </a:rPr>
              <a:t>我们必须知道并遵守</a:t>
            </a:r>
            <a:r>
              <a:rPr kumimoji="1" lang="en-US" altLang="zh-CN" sz="2800" dirty="0">
                <a:latin typeface="SimHei" panose="02010609060101010101" pitchFamily="49" charset="-122"/>
                <a:ea typeface="SimHei" panose="02010609060101010101" pitchFamily="49" charset="-122"/>
              </a:rPr>
              <a:t>GDPR</a:t>
            </a:r>
          </a:p>
          <a:p>
            <a:pPr marL="457200" indent="-457200">
              <a:buFont typeface="Wingdings" panose="05000000000000000000" pitchFamily="2" charset="2"/>
              <a:buChar char="u"/>
            </a:pPr>
            <a:endParaRPr kumimoji="1" lang="en-US" altLang="zh-CN" sz="28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kumimoji="1" lang="zh-CN" altLang="en-US" sz="2800" dirty="0">
                <a:latin typeface="SimHei" panose="02010609060101010101" pitchFamily="49" charset="-122"/>
                <a:ea typeface="SimHei" panose="02010609060101010101" pitchFamily="49" charset="-122"/>
              </a:rPr>
              <a:t>信息安全相关知识</a:t>
            </a:r>
            <a:endParaRPr lang="en-US" sz="2800" dirty="0">
              <a:ea typeface="SimHei" panose="02010609060101010101" pitchFamily="49" charset="-122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9576" y="973260"/>
            <a:ext cx="1928676" cy="492443"/>
          </a:xfrm>
        </p:spPr>
        <p:txBody>
          <a:bodyPr/>
          <a:lstStyle/>
          <a:p>
            <a:r>
              <a:rPr kumimoji="1" lang="en-US" altLang="zh-CN" sz="320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Contents</a:t>
            </a:r>
            <a:endParaRPr kumimoji="1" lang="ja-JP" altLang="en-US" sz="3200" dirty="0">
              <a:solidFill>
                <a:srgbClr val="0046AD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69277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>
          <a:xfrm>
            <a:off x="422638" y="2666139"/>
            <a:ext cx="11306175" cy="926146"/>
          </a:xfrm>
          <a:prstGeom prst="rect">
            <a:avLst/>
          </a:prstGeom>
        </p:spPr>
        <p:txBody>
          <a:bodyPr/>
          <a:lstStyle/>
          <a:p>
            <a:pPr marL="457200" indent="-457200" algn="ctr">
              <a:buFont typeface="Wingdings" panose="05000000000000000000" pitchFamily="2" charset="2"/>
              <a:buChar char="u"/>
            </a:pPr>
            <a:r>
              <a:rPr kumimoji="1" lang="zh-CN" altLang="en-US" sz="4000" dirty="0">
                <a:latin typeface="SimHei" panose="02010609060101010101" pitchFamily="49" charset="-122"/>
                <a:ea typeface="SimHei" panose="02010609060101010101" pitchFamily="49" charset="-122"/>
              </a:rPr>
              <a:t>欺诈邮件等信息安全事故的预防</a:t>
            </a:r>
            <a:endParaRPr kumimoji="1" lang="en-US" altLang="zh-CN" sz="40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ctr"/>
            <a:endParaRPr kumimoji="1" lang="en-US" altLang="zh-CN" sz="40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79636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088" y="1024953"/>
            <a:ext cx="7662536" cy="400110"/>
          </a:xfrm>
        </p:spPr>
        <p:txBody>
          <a:bodyPr vert="horz" wrap="square" lIns="0" tIns="0" rIns="0" bIns="0" anchor="b" anchorCtr="0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6AD"/>
                </a:solidFill>
              </a:rPr>
              <a:t>一、如何识别欺诈邮件</a:t>
            </a:r>
          </a:p>
        </p:txBody>
      </p:sp>
      <p:sp>
        <p:nvSpPr>
          <p:cNvPr id="21" name="文本框 13">
            <a:extLst>
              <a:ext uri="{FF2B5EF4-FFF2-40B4-BE49-F238E27FC236}">
                <a16:creationId xmlns:a16="http://schemas.microsoft.com/office/drawing/2014/main" id="{DD3FFFF0-373A-4536-B4C1-8C55B381D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614" y="1563987"/>
            <a:ext cx="4026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* 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ea typeface="+mn-ea"/>
              </a:rPr>
              <a:t>Case 1</a:t>
            </a:r>
            <a:endParaRPr lang="zh-CN" altLang="en-US" sz="2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pic>
        <p:nvPicPr>
          <p:cNvPr id="22" name="図 12">
            <a:extLst>
              <a:ext uri="{FF2B5EF4-FFF2-40B4-BE49-F238E27FC236}">
                <a16:creationId xmlns:a16="http://schemas.microsoft.com/office/drawing/2014/main" id="{01B0BDBE-5E1B-444E-BDF9-DA5DB9F77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14" y="2025652"/>
            <a:ext cx="7287978" cy="418844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50941D-B302-4290-A301-BE10DD2DB0AD}"/>
              </a:ext>
            </a:extLst>
          </p:cNvPr>
          <p:cNvCxnSpPr/>
          <p:nvPr/>
        </p:nvCxnSpPr>
        <p:spPr>
          <a:xfrm>
            <a:off x="4903128" y="2691365"/>
            <a:ext cx="1246953" cy="4855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5">
            <a:extLst>
              <a:ext uri="{FF2B5EF4-FFF2-40B4-BE49-F238E27FC236}">
                <a16:creationId xmlns:a16="http://schemas.microsoft.com/office/drawing/2014/main" id="{19960890-3A10-45F3-BCD9-33D04CC78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9816" y="3176881"/>
            <a:ext cx="54698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可疑发件人（可疑名称和可疑后缀）</a:t>
            </a:r>
            <a:endParaRPr lang="en-US" altLang="zh-CN" sz="1800" kern="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4979A1C-2853-4A0C-B7FD-6337638A3DBA}"/>
              </a:ext>
            </a:extLst>
          </p:cNvPr>
          <p:cNvCxnSpPr/>
          <p:nvPr/>
        </p:nvCxnSpPr>
        <p:spPr>
          <a:xfrm>
            <a:off x="4823367" y="5201365"/>
            <a:ext cx="1390172" cy="61189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170997FC-5BEE-4C5C-B35F-E8FEDE78F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539" y="5768289"/>
            <a:ext cx="19653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8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可疑链接</a:t>
            </a:r>
            <a:endParaRPr lang="en-US" altLang="zh-CN" sz="1800" kern="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84945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088" y="1024953"/>
            <a:ext cx="7662536" cy="400110"/>
          </a:xfrm>
        </p:spPr>
        <p:txBody>
          <a:bodyPr vert="horz" wrap="square" lIns="0" tIns="0" rIns="0" bIns="0" anchor="b" anchorCtr="0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6AD"/>
                </a:solidFill>
              </a:rPr>
              <a:t>一、如何识别欺诈邮件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6F52151-E3F4-433F-AE75-9AEC0FFEA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46" y="2246810"/>
            <a:ext cx="6531422" cy="3775891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8613D3-F7B9-4CEF-958B-7C278262FCD5}"/>
              </a:ext>
            </a:extLst>
          </p:cNvPr>
          <p:cNvCxnSpPr/>
          <p:nvPr/>
        </p:nvCxnSpPr>
        <p:spPr>
          <a:xfrm>
            <a:off x="5880903" y="2591778"/>
            <a:ext cx="1246953" cy="4855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5">
            <a:extLst>
              <a:ext uri="{FF2B5EF4-FFF2-40B4-BE49-F238E27FC236}">
                <a16:creationId xmlns:a16="http://schemas.microsoft.com/office/drawing/2014/main" id="{5FDA1FFD-6AC2-4171-B27E-17EB7FA4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7591" y="3077294"/>
            <a:ext cx="54698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可疑发件人（可疑名称和可疑后缀）</a:t>
            </a:r>
            <a:endParaRPr lang="en-US" altLang="zh-CN" sz="1800" kern="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24" name="文本框 13">
            <a:extLst>
              <a:ext uri="{FF2B5EF4-FFF2-40B4-BE49-F238E27FC236}">
                <a16:creationId xmlns:a16="http://schemas.microsoft.com/office/drawing/2014/main" id="{9F9BD4A0-CE92-4DB6-8A5D-9A64A4BA5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34" y="1563987"/>
            <a:ext cx="4026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* 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ea typeface="+mn-ea"/>
              </a:rPr>
              <a:t>Case 2</a:t>
            </a:r>
            <a:endParaRPr lang="zh-CN" altLang="en-US" sz="2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52CADF4-6DD4-4FD8-B558-D00BF9FE64B1}"/>
              </a:ext>
            </a:extLst>
          </p:cNvPr>
          <p:cNvCxnSpPr/>
          <p:nvPr/>
        </p:nvCxnSpPr>
        <p:spPr>
          <a:xfrm>
            <a:off x="2025852" y="4594787"/>
            <a:ext cx="1390172" cy="61189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D0820D80-27C4-437C-806F-6487D5EA6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024" y="5161711"/>
            <a:ext cx="19653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8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可疑链接</a:t>
            </a:r>
            <a:endParaRPr lang="en-US" altLang="zh-CN" sz="1800" kern="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419183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088" y="1024953"/>
            <a:ext cx="7662536" cy="400110"/>
          </a:xfrm>
        </p:spPr>
        <p:txBody>
          <a:bodyPr vert="horz" wrap="square" lIns="0" tIns="0" rIns="0" bIns="0" anchor="b" anchorCtr="0">
            <a:spAutoFit/>
          </a:bodyPr>
          <a:lstStyle/>
          <a:p>
            <a:r>
              <a:rPr lang="zh-CN" altLang="en-US" dirty="0">
                <a:solidFill>
                  <a:srgbClr val="0046AD"/>
                </a:solidFill>
              </a:rPr>
              <a:t>二、如果收到欺诈邮件该怎么办？</a:t>
            </a:r>
            <a:endParaRPr lang="en-US" dirty="0">
              <a:solidFill>
                <a:srgbClr val="0046AD"/>
              </a:solidFill>
            </a:endParaRPr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446088" y="3274467"/>
            <a:ext cx="11377613" cy="1049459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/>
          </a:p>
          <a:p>
            <a:endParaRPr lang="en-US" kern="0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8E0E710E-6046-4F4C-845A-B0820E07F7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2416" y="1865014"/>
            <a:ext cx="11377613" cy="3783613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如果你收到一封来自外部的邮件，并且你不认识发件者，请</a:t>
            </a:r>
            <a:r>
              <a:rPr lang="zh-CN" altLang="en-US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不要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打开附件和访问</a:t>
            </a:r>
            <a:r>
              <a:rPr lang="en-US" altLang="zh-CN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URL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连接。            </a:t>
            </a:r>
            <a:r>
              <a:rPr lang="en-US" altLang="ja-JP" sz="1800" b="1" dirty="0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If you receive internet mail which you don’t know sender mail address, please do NOT open attach file and access to URL.</a:t>
            </a:r>
          </a:p>
          <a:p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如果你感觉这是一封欺诈邮件，请立即通知</a:t>
            </a:r>
            <a:r>
              <a:rPr lang="en-US" altLang="zh-CN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IT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部门。                                                            </a:t>
            </a:r>
            <a:r>
              <a:rPr lang="en-US" altLang="ja-JP" sz="1800" b="1" dirty="0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If you feel this is Phishing mail, please inform to your location’s IT members asap.</a:t>
            </a:r>
          </a:p>
          <a:p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如果你不小心打开了附件或者访问了</a:t>
            </a:r>
            <a:r>
              <a:rPr lang="en-US" altLang="zh-CN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URL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连接，请立即</a:t>
            </a:r>
            <a:r>
              <a:rPr lang="zh-CN" altLang="en-US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断开网络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，并立即通知</a:t>
            </a:r>
            <a:r>
              <a:rPr lang="en-US" altLang="zh-CN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IT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部门。               </a:t>
            </a:r>
            <a:r>
              <a:rPr lang="en-US" altLang="ja-JP" sz="1800" b="1" dirty="0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If you open attach file or access to URL, please disconnect from TDK network, then inform to your location’s IT members asap.</a:t>
            </a:r>
          </a:p>
          <a:p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931689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>
          <a:xfrm>
            <a:off x="422638" y="2666139"/>
            <a:ext cx="11306175" cy="926146"/>
          </a:xfrm>
          <a:prstGeom prst="rect">
            <a:avLst/>
          </a:prstGeom>
        </p:spPr>
        <p:txBody>
          <a:bodyPr/>
          <a:lstStyle/>
          <a:p>
            <a:pPr marL="457200" indent="-457200" algn="ctr">
              <a:buFont typeface="Wingdings" panose="05000000000000000000" pitchFamily="2" charset="2"/>
              <a:buChar char="u"/>
            </a:pPr>
            <a:r>
              <a:rPr kumimoji="1" lang="zh-CN" altLang="en-US" sz="4000" dirty="0">
                <a:latin typeface="SimHei" panose="02010609060101010101" pitchFamily="49" charset="-122"/>
                <a:ea typeface="SimHei" panose="02010609060101010101" pitchFamily="49" charset="-122"/>
              </a:rPr>
              <a:t>我们必须知道并遵守</a:t>
            </a:r>
            <a:r>
              <a:rPr kumimoji="1" lang="en-US" altLang="zh-CN" sz="4000" dirty="0">
                <a:latin typeface="SimHei" panose="02010609060101010101" pitchFamily="49" charset="-122"/>
                <a:ea typeface="SimHei" panose="02010609060101010101" pitchFamily="49" charset="-122"/>
              </a:rPr>
              <a:t>GDPR</a:t>
            </a:r>
          </a:p>
          <a:p>
            <a:pPr marL="457200" indent="-457200" algn="ctr">
              <a:buFont typeface="Wingdings" panose="05000000000000000000" pitchFamily="2" charset="2"/>
              <a:buChar char="u"/>
            </a:pPr>
            <a:endParaRPr kumimoji="1" lang="en-US" altLang="zh-CN" sz="40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ctr"/>
            <a:endParaRPr kumimoji="1" lang="en-US" altLang="zh-CN" sz="40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1112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/>
          <p:cNvSpPr txBox="1">
            <a:spLocks/>
          </p:cNvSpPr>
          <p:nvPr/>
        </p:nvSpPr>
        <p:spPr>
          <a:xfrm>
            <a:off x="446088" y="3274467"/>
            <a:ext cx="11377613" cy="1049459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/>
          </a:p>
          <a:p>
            <a:endParaRPr lang="en-US" kern="0" dirty="0"/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409576" y="842631"/>
            <a:ext cx="8160266" cy="494032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kumimoji="1" lang="en-US" altLang="zh-CN" sz="3200" kern="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GDPR</a:t>
            </a:r>
            <a:r>
              <a:rPr kumimoji="1" lang="zh-CN" altLang="en-US" sz="3200" kern="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是什么？</a:t>
            </a:r>
            <a:endParaRPr kumimoji="1" lang="ja-JP" altLang="en-US" sz="3200" kern="0" dirty="0">
              <a:solidFill>
                <a:srgbClr val="0046AD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409575" y="1921553"/>
            <a:ext cx="11414126" cy="4178798"/>
          </a:xfrm>
          <a:prstGeom prst="rect">
            <a:avLst/>
          </a:prstGeom>
        </p:spPr>
        <p:txBody>
          <a:bodyPr vert="horz" lIns="0" tIns="0" rIns="0" bIns="0"/>
          <a:lstStyle>
            <a:lvl1pPr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Symbol" pitchFamily="18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809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2pPr>
            <a:lvl3pPr marL="358775" indent="-179388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¬"/>
              <a:defRPr sz="2000">
                <a:solidFill>
                  <a:schemeClr val="tx1"/>
                </a:solidFill>
                <a:latin typeface="+mn-lt"/>
              </a:defRPr>
            </a:lvl3pPr>
            <a:lvl4pPr marL="540000" indent="-180000" algn="l" defTabSz="863600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712788" indent="-176213" algn="l" defTabSz="8636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</a:defRPr>
            </a:lvl5pPr>
            <a:lvl6pPr marL="31638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6pPr>
            <a:lvl7pPr marL="36210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7pPr>
            <a:lvl8pPr marL="40782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8pPr>
            <a:lvl9pPr marL="4535488" indent="-268288" algn="l" defTabSz="863600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ja-JP" sz="280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1) </a:t>
            </a:r>
            <a:r>
              <a:rPr lang="en-US" altLang="ja-JP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G</a:t>
            </a:r>
            <a:r>
              <a:rPr lang="en-US" altLang="ja-JP" sz="28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eneral </a:t>
            </a:r>
            <a:r>
              <a:rPr lang="en-US" altLang="ja-JP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D</a:t>
            </a:r>
            <a:r>
              <a:rPr lang="en-US" altLang="ja-JP" sz="28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ata </a:t>
            </a:r>
            <a:r>
              <a:rPr lang="en-US" altLang="ja-JP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P</a:t>
            </a:r>
            <a:r>
              <a:rPr lang="en-US" altLang="ja-JP" sz="28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rotection </a:t>
            </a:r>
            <a:r>
              <a:rPr lang="en-US" altLang="ja-JP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R</a:t>
            </a:r>
            <a:r>
              <a:rPr lang="en-US" altLang="ja-JP" sz="28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egulation</a:t>
            </a:r>
            <a:r>
              <a:rPr lang="ja-JP" altLang="en-US" sz="28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ja-JP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GDPR</a:t>
            </a:r>
            <a:r>
              <a:rPr lang="ja-JP" altLang="en-US" sz="28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zh-CN" altLang="en-US" sz="28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：通用数据保护条例</a:t>
            </a:r>
            <a:endParaRPr kumimoji="1" lang="en-US" altLang="zh-CN" sz="2800" kern="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   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·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于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2018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年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25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日在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EEA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（欧洲经济区）生效。</a:t>
            </a:r>
            <a:r>
              <a:rPr lang="en-US" altLang="ja-JP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 </a:t>
            </a:r>
          </a:p>
          <a:p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   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·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违反数据保护条例可能导致行政罚款高达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20,000,000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欧元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约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1.5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亿人民币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)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或高达</a:t>
            </a:r>
            <a:r>
              <a:rPr lang="en-US" altLang="zh-CN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4%</a:t>
            </a:r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的全球前一年财政年度营业额（以较高者为准）。</a:t>
            </a:r>
            <a:endParaRPr lang="en-US" altLang="zh-CN" sz="2400" dirty="0">
              <a:latin typeface="SimHei" panose="02010609060101010101" pitchFamily="49" charset="-122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endParaRPr kumimoji="1" lang="zh-CN" altLang="en-US" sz="2800" kern="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kumimoji="1" lang="en-US" altLang="zh-CN" sz="2800" kern="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2) </a:t>
            </a:r>
            <a:r>
              <a:rPr kumimoji="1" lang="en-US" altLang="zh-CN" sz="2800" kern="0" dirty="0">
                <a:latin typeface="SimHei" panose="02010609060101010101" pitchFamily="49" charset="-122"/>
                <a:ea typeface="SimHei" panose="02010609060101010101" pitchFamily="49" charset="-122"/>
              </a:rPr>
              <a:t>GDPR</a:t>
            </a:r>
            <a:r>
              <a:rPr kumimoji="1" lang="zh-CN" altLang="en-US" sz="2800" kern="0" dirty="0">
                <a:latin typeface="SimHei" panose="02010609060101010101" pitchFamily="49" charset="-122"/>
                <a:ea typeface="SimHei" panose="02010609060101010101" pitchFamily="49" charset="-122"/>
              </a:rPr>
              <a:t>的目标</a:t>
            </a:r>
            <a:endParaRPr kumimoji="1" lang="en-US" altLang="zh-CN" sz="2800" kern="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kumimoji="1" lang="en-US" altLang="zh-CN" sz="2800" kern="0" dirty="0">
                <a:latin typeface="SimHei" panose="02010609060101010101" pitchFamily="49" charset="-122"/>
                <a:ea typeface="SimHei" panose="02010609060101010101" pitchFamily="49" charset="-122"/>
              </a:rPr>
              <a:t>  </a:t>
            </a:r>
            <a:r>
              <a:rPr kumimoji="1" lang="en-US" altLang="zh-CN" sz="2400" kern="0" dirty="0">
                <a:latin typeface="SimHei" panose="02010609060101010101" pitchFamily="49" charset="-122"/>
                <a:ea typeface="SimHei" panose="02010609060101010101" pitchFamily="49" charset="-122"/>
              </a:rPr>
              <a:t>·</a:t>
            </a:r>
            <a:r>
              <a:rPr lang="en-US" altLang="zh-CN" sz="2400" kern="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GDPR</a:t>
            </a:r>
            <a:r>
              <a:rPr lang="zh-CN" altLang="en-US" sz="2400" kern="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将直接适用于全球化公司</a:t>
            </a:r>
            <a:r>
              <a:rPr lang="en-US" altLang="zh-CN" sz="2400" kern="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kern="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比如</a:t>
            </a:r>
            <a:r>
              <a:rPr lang="en-US" altLang="zh-CN" sz="2400" kern="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TDK</a:t>
            </a:r>
            <a:r>
              <a:rPr lang="zh-CN" altLang="en-US" sz="2400" kern="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集团公司。</a:t>
            </a:r>
            <a:endParaRPr lang="en-US" altLang="zh-CN" sz="2400" kern="0" dirty="0">
              <a:latin typeface="SimHei" panose="02010609060101010101" pitchFamily="49" charset="-122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endParaRPr kumimoji="1" lang="zh-CN" altLang="en-US" sz="2400" kern="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kumimoji="1" lang="en-US" altLang="zh-CN" sz="2800" kern="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3) </a:t>
            </a:r>
            <a:r>
              <a:rPr kumimoji="1" lang="zh-CN" altLang="en-US" sz="2800" kern="0" dirty="0">
                <a:latin typeface="SimHei" panose="02010609060101010101" pitchFamily="49" charset="-122"/>
                <a:ea typeface="SimHei" panose="02010609060101010101" pitchFamily="49" charset="-122"/>
              </a:rPr>
              <a:t>预期风险</a:t>
            </a:r>
            <a:endParaRPr kumimoji="1" lang="en-US" altLang="zh-CN" sz="2800" kern="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kumimoji="1" lang="en-US" altLang="zh-CN" sz="2800" kern="0" dirty="0">
                <a:latin typeface="SimHei" panose="02010609060101010101" pitchFamily="49" charset="-122"/>
                <a:ea typeface="SimHei" panose="02010609060101010101" pitchFamily="49" charset="-122"/>
              </a:rPr>
              <a:t>  </a:t>
            </a:r>
            <a:r>
              <a:rPr kumimoji="1" lang="en-US" altLang="zh-CN" sz="2400" kern="0" dirty="0">
                <a:latin typeface="SimHei" panose="02010609060101010101" pitchFamily="49" charset="-122"/>
                <a:ea typeface="SimHei" panose="02010609060101010101" pitchFamily="49" charset="-122"/>
              </a:rPr>
              <a:t>·</a:t>
            </a:r>
            <a:r>
              <a:rPr lang="zh-CN" altLang="en-US" sz="2400" kern="0" dirty="0">
                <a:latin typeface="SimHei" panose="02010609060101010101" pitchFamily="49" charset="-122"/>
                <a:ea typeface="SimHei" panose="02010609060101010101" pitchFamily="49" charset="-122"/>
                <a:cs typeface="Arial" panose="020B0604020202020204" pitchFamily="34" charset="0"/>
              </a:rPr>
              <a:t>员工和商业伙伴及其他利益相关者的声誉和信任损失。</a:t>
            </a:r>
            <a:endParaRPr lang="en-US" altLang="ja-JP" sz="2400" kern="0" dirty="0">
              <a:latin typeface="SimHei" panose="02010609060101010101" pitchFamily="49" charset="-122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endParaRPr lang="en-US" sz="2800" kern="0" dirty="0"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778514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 txBox="1">
            <a:spLocks/>
          </p:cNvSpPr>
          <p:nvPr/>
        </p:nvSpPr>
        <p:spPr>
          <a:xfrm>
            <a:off x="409576" y="842631"/>
            <a:ext cx="8160266" cy="494032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algn="l" defTabSz="71755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2pPr>
            <a:lvl3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3pPr>
            <a:lvl4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4pPr>
            <a:lvl5pPr algn="l" defTabSz="7175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5pPr>
            <a:lvl6pPr marL="4572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6pPr>
            <a:lvl7pPr marL="9144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7pPr>
            <a:lvl8pPr marL="13716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8pPr>
            <a:lvl9pPr marL="1828800" algn="l" defTabSz="71755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00"/>
                </a:solidFill>
                <a:latin typeface="Arial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l"/>
            </a:pPr>
            <a:r>
              <a:rPr kumimoji="1" lang="zh-CN" altLang="en-US" sz="3200" kern="0" dirty="0">
                <a:solidFill>
                  <a:srgbClr val="0046AD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个人数据是什么？</a:t>
            </a:r>
            <a:endParaRPr kumimoji="1" lang="ja-JP" altLang="en-US" sz="3200" kern="0" dirty="0">
              <a:solidFill>
                <a:srgbClr val="0046AD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テキスト プレースホルダー 3"/>
          <p:cNvSpPr>
            <a:spLocks noGrp="1"/>
          </p:cNvSpPr>
          <p:nvPr>
            <p:ph type="body" sz="quarter" idx="12"/>
          </p:nvPr>
        </p:nvSpPr>
        <p:spPr>
          <a:xfrm>
            <a:off x="334392" y="1663267"/>
            <a:ext cx="11489309" cy="388558"/>
          </a:xfrm>
        </p:spPr>
        <p:txBody>
          <a:bodyPr/>
          <a:lstStyle/>
          <a:p>
            <a:r>
              <a:rPr lang="en-US" altLang="zh-CN" sz="2400" b="0" dirty="0">
                <a:latin typeface="+mn-ea"/>
              </a:rPr>
              <a:t>GDPR</a:t>
            </a:r>
            <a:r>
              <a:rPr lang="zh-CN" altLang="en-US" sz="2400" b="0" dirty="0">
                <a:latin typeface="+mn-ea"/>
              </a:rPr>
              <a:t>是一项旨在保护自然人的基本权利和自由，特别是保护个人数据的权利的规定。</a:t>
            </a:r>
            <a:endParaRPr kumimoji="1" lang="ja-JP" altLang="en-US" sz="2400" dirty="0">
              <a:latin typeface="+mn-ea"/>
            </a:endParaRPr>
          </a:p>
        </p:txBody>
      </p:sp>
      <p:sp>
        <p:nvSpPr>
          <p:cNvPr id="8" name="AutoShape 5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34392" y="2406107"/>
            <a:ext cx="11213174" cy="302232"/>
          </a:xfrm>
          <a:prstGeom prst="roundRect">
            <a:avLst>
              <a:gd name="adj" fmla="val 0"/>
            </a:avLst>
          </a:prstGeom>
          <a:solidFill>
            <a:srgbClr val="0046AD"/>
          </a:solidFill>
          <a:ln w="6350" algn="ctr">
            <a:solidFill>
              <a:srgbClr val="0046AD"/>
            </a:solidFill>
            <a:round/>
            <a:headEnd/>
            <a:tailEnd/>
          </a:ln>
        </p:spPr>
        <p:txBody>
          <a:bodyPr lIns="134930" tIns="53972" rIns="134930" bIns="53972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SzPct val="100000"/>
              <a:buFont typeface="MS Mincho" panose="02020609040205080304" pitchFamily="17" charset="-128"/>
              <a:buNone/>
            </a:pPr>
            <a:r>
              <a:rPr lang="zh-CN" altLang="en-US" sz="2000" b="1" dirty="0">
                <a:solidFill>
                  <a:srgbClr val="FFFFFF"/>
                </a:solidFill>
                <a:cs typeface="Arial" panose="020B0604020202020204" pitchFamily="34" charset="0"/>
              </a:rPr>
              <a:t>任何能够识别自然人的信息</a:t>
            </a:r>
            <a:endParaRPr lang="ja-JP" altLang="en-US" sz="20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34392" y="2777962"/>
            <a:ext cx="11213174" cy="3276052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rgbClr val="0046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4930" tIns="134930" rIns="134930" bIns="53972"/>
          <a:lstStyle>
            <a:lvl1pPr marL="342900" indent="-3429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80975" indent="-179388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kumimoji="1" lang="zh-CN" altLang="en-US" sz="2000" dirty="0">
                <a:latin typeface="+mn-ea"/>
                <a:cs typeface="Arial" panose="020B0604020202020204" pitchFamily="34" charset="0"/>
              </a:rPr>
              <a:t>个人数据是指与被识别或可识别的自然人（所谓的数据主体）有关的任何信息。</a:t>
            </a:r>
            <a:endParaRPr lang="ja-JP" altLang="en-US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可识别的自然人是指可以直接或间接地识别一个自然人，例如标识符、姓名、位置数据或在线标识符。</a:t>
            </a:r>
            <a:endParaRPr lang="en-US" altLang="ja-JP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marL="287337" lvl="1" indent="-285750">
              <a:spcAft>
                <a:spcPts val="450"/>
              </a:spcAft>
              <a:buClr>
                <a:srgbClr val="0046AD"/>
              </a:buClr>
              <a:buSzPct val="75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例。个人数据包括： </a:t>
            </a:r>
            <a:endParaRPr lang="ja-JP" altLang="en-US" sz="20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24"/>
          <p:cNvSpPr txBox="1"/>
          <p:nvPr/>
        </p:nvSpPr>
        <p:spPr>
          <a:xfrm>
            <a:off x="7651128" y="4361633"/>
            <a:ext cx="3465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800" dirty="0">
                <a:solidFill>
                  <a:srgbClr val="FF0000"/>
                </a:solidFill>
              </a:rPr>
              <a:t>处理特殊类别的个人数据，如：种族来源、宗教信仰、健康、遗传数据等通常被禁止。</a:t>
            </a:r>
            <a:endParaRPr kumimoji="1" lang="en-US" altLang="ja-JP" sz="1800" dirty="0">
              <a:solidFill>
                <a:srgbClr val="FF0000"/>
              </a:solidFill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778924" y="4424098"/>
            <a:ext cx="5843944" cy="1681227"/>
            <a:chOff x="451549" y="4339113"/>
            <a:chExt cx="5509667" cy="1369228"/>
          </a:xfrm>
        </p:grpSpPr>
        <p:grpSp>
          <p:nvGrpSpPr>
            <p:cNvPr id="13" name="Gruppieren 6"/>
            <p:cNvGrpSpPr>
              <a:grpSpLocks/>
            </p:cNvGrpSpPr>
            <p:nvPr/>
          </p:nvGrpSpPr>
          <p:grpSpPr bwMode="auto">
            <a:xfrm>
              <a:off x="2129241" y="4339113"/>
              <a:ext cx="2103461" cy="1369228"/>
              <a:chOff x="2891842" y="4220571"/>
              <a:chExt cx="2804957" cy="1825627"/>
            </a:xfrm>
          </p:grpSpPr>
          <p:pic>
            <p:nvPicPr>
              <p:cNvPr id="26" name="Grafik 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4031" y="4220571"/>
                <a:ext cx="1374225" cy="1374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feld 4"/>
              <p:cNvSpPr txBox="1">
                <a:spLocks noChangeArrowheads="1"/>
              </p:cNvSpPr>
              <p:nvPr/>
            </p:nvSpPr>
            <p:spPr bwMode="auto">
              <a:xfrm>
                <a:off x="2891842" y="5594795"/>
                <a:ext cx="2804957" cy="451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buSzPct val="100000"/>
                  <a:buFont typeface="MS Mincho" panose="02020609040205080304" pitchFamily="17" charset="-128"/>
                  <a:buNone/>
                </a:pPr>
                <a:r>
                  <a:rPr lang="zh-CN" altLang="en-US" b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自然人（数据主体） </a:t>
                </a:r>
                <a:endParaRPr lang="ja-JP" altLang="en-US" b="1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Textfeld 31"/>
            <p:cNvSpPr txBox="1">
              <a:spLocks noChangeArrowheads="1"/>
            </p:cNvSpPr>
            <p:nvPr/>
          </p:nvSpPr>
          <p:spPr bwMode="auto">
            <a:xfrm>
              <a:off x="459153" y="4414502"/>
              <a:ext cx="21691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SzPct val="100000"/>
                <a:buFont typeface="MS Mincho" panose="02020609040205080304" pitchFamily="17" charset="-128"/>
                <a:buNone/>
              </a:pPr>
              <a:r>
                <a:rPr lang="zh-CN" alt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用户名称</a:t>
              </a:r>
              <a:r>
                <a:rPr lang="en-US" altLang="zh-CN" dirty="0">
                  <a:solidFill>
                    <a:srgbClr val="000000"/>
                  </a:solidFill>
                  <a:cs typeface="Arial" panose="020B0604020202020204" pitchFamily="34" charset="0"/>
                </a:rPr>
                <a:t>(</a:t>
              </a:r>
              <a:r>
                <a:rPr lang="zh-CN" alt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姓氏，名字</a:t>
              </a:r>
              <a:r>
                <a:rPr lang="en-US" altLang="zh-CN" dirty="0">
                  <a:solidFill>
                    <a:srgbClr val="000000"/>
                  </a:solidFill>
                  <a:cs typeface="Arial" panose="020B0604020202020204" pitchFamily="34" charset="0"/>
                </a:rPr>
                <a:t>)</a:t>
              </a:r>
              <a:endParaRPr lang="en-US" altLang="ja-JP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Textfeld 32"/>
            <p:cNvSpPr txBox="1">
              <a:spLocks noChangeArrowheads="1"/>
            </p:cNvSpPr>
            <p:nvPr/>
          </p:nvSpPr>
          <p:spPr bwMode="auto">
            <a:xfrm>
              <a:off x="4340259" y="4363976"/>
              <a:ext cx="162095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SzPct val="100000"/>
                <a:buFont typeface="MS Mincho" panose="02020609040205080304" pitchFamily="17" charset="-128"/>
                <a:buNone/>
              </a:pPr>
              <a:r>
                <a:rPr lang="zh-CN" alt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员工身份证号码</a:t>
              </a:r>
              <a:endParaRPr lang="en-US" altLang="ja-JP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Textfeld 33"/>
            <p:cNvSpPr txBox="1">
              <a:spLocks noChangeArrowheads="1"/>
            </p:cNvSpPr>
            <p:nvPr/>
          </p:nvSpPr>
          <p:spPr bwMode="auto">
            <a:xfrm>
              <a:off x="538674" y="4801404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SzPct val="100000"/>
                <a:buFont typeface="MS Mincho" panose="02020609040205080304" pitchFamily="17" charset="-128"/>
                <a:buNone/>
              </a:pPr>
              <a:r>
                <a:rPr lang="zh-CN" alt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邮件地址</a:t>
              </a:r>
              <a:endParaRPr lang="en-US" altLang="ja-JP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Textfeld 34"/>
            <p:cNvSpPr txBox="1">
              <a:spLocks noChangeArrowheads="1"/>
            </p:cNvSpPr>
            <p:nvPr/>
          </p:nvSpPr>
          <p:spPr bwMode="auto">
            <a:xfrm>
              <a:off x="4670803" y="4762639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SzPct val="100000"/>
                <a:buFont typeface="MS Mincho" panose="02020609040205080304" pitchFamily="17" charset="-128"/>
                <a:buNone/>
              </a:pPr>
              <a:r>
                <a:rPr lang="zh-CN" alt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税号</a:t>
              </a:r>
              <a:endParaRPr lang="en-US" altLang="ja-JP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" name="Textfeld 35"/>
            <p:cNvSpPr txBox="1">
              <a:spLocks noChangeArrowheads="1"/>
            </p:cNvSpPr>
            <p:nvPr/>
          </p:nvSpPr>
          <p:spPr bwMode="auto">
            <a:xfrm>
              <a:off x="451549" y="5184178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SzPct val="100000"/>
                <a:buFont typeface="MS Mincho" panose="02020609040205080304" pitchFamily="17" charset="-128"/>
                <a:buNone/>
              </a:pPr>
              <a:r>
                <a:rPr lang="zh-CN" alt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电话号码</a:t>
              </a:r>
              <a:endParaRPr lang="en-US" altLang="ja-JP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Textfeld 36"/>
            <p:cNvSpPr txBox="1">
              <a:spLocks noChangeArrowheads="1"/>
            </p:cNvSpPr>
            <p:nvPr/>
          </p:nvSpPr>
          <p:spPr bwMode="auto">
            <a:xfrm>
              <a:off x="4283020" y="5207812"/>
              <a:ext cx="147348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SzPct val="100000"/>
                <a:buFont typeface="MS Mincho" panose="02020609040205080304" pitchFamily="17" charset="-128"/>
                <a:buNone/>
              </a:pPr>
              <a:r>
                <a:rPr lang="zh-CN" altLang="en-US" dirty="0"/>
                <a:t>社会保障号码 </a:t>
              </a:r>
              <a:endParaRPr lang="en-US" altLang="ja-JP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0" name="Gerade Verbindung 11"/>
            <p:cNvCxnSpPr>
              <a:cxnSpLocks noChangeShapeType="1"/>
            </p:cNvCxnSpPr>
            <p:nvPr/>
          </p:nvCxnSpPr>
          <p:spPr bwMode="auto">
            <a:xfrm>
              <a:off x="2517370" y="4575141"/>
              <a:ext cx="537676" cy="7929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Gerade Verbindung 42"/>
            <p:cNvCxnSpPr>
              <a:cxnSpLocks noChangeShapeType="1"/>
              <a:stCxn id="16" idx="3"/>
            </p:cNvCxnSpPr>
            <p:nvPr/>
          </p:nvCxnSpPr>
          <p:spPr bwMode="auto">
            <a:xfrm flipV="1">
              <a:off x="1544077" y="4801411"/>
              <a:ext cx="1488347" cy="16927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Gerade Verbindung 44"/>
            <p:cNvCxnSpPr>
              <a:cxnSpLocks noChangeShapeType="1"/>
            </p:cNvCxnSpPr>
            <p:nvPr/>
          </p:nvCxnSpPr>
          <p:spPr bwMode="auto">
            <a:xfrm flipV="1">
              <a:off x="1392433" y="4915123"/>
              <a:ext cx="1726698" cy="38080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Gerade Verbindung 51"/>
            <p:cNvCxnSpPr>
              <a:cxnSpLocks noChangeShapeType="1"/>
            </p:cNvCxnSpPr>
            <p:nvPr/>
          </p:nvCxnSpPr>
          <p:spPr bwMode="auto">
            <a:xfrm flipH="1">
              <a:off x="3369953" y="4529643"/>
              <a:ext cx="951586" cy="17288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Gerade Verbindung 52"/>
            <p:cNvCxnSpPr>
              <a:cxnSpLocks noChangeShapeType="1"/>
            </p:cNvCxnSpPr>
            <p:nvPr/>
          </p:nvCxnSpPr>
          <p:spPr bwMode="auto">
            <a:xfrm flipH="1" flipV="1">
              <a:off x="3369953" y="4801404"/>
              <a:ext cx="1205496" cy="11745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Gerade Verbindung 54"/>
            <p:cNvCxnSpPr>
              <a:cxnSpLocks noChangeShapeType="1"/>
            </p:cNvCxnSpPr>
            <p:nvPr/>
          </p:nvCxnSpPr>
          <p:spPr bwMode="auto">
            <a:xfrm flipH="1" flipV="1">
              <a:off x="3265077" y="4915123"/>
              <a:ext cx="919874" cy="38080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340839741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.VK6ENSPUCz8Z39HFvw9g"/>
  <p:tag name="VCT-RADIUS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.VK6ENSPUCz8Z39HFvw9g"/>
  <p:tag name="VCT-RADIUS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.VK6ENSPUCz8Z39HFvw9g"/>
  <p:tag name="VCT-RADIUS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.VK6ENSPUCz8Z39HFvw9g"/>
  <p:tag name="VCT-RADIUS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.VK6ENSPUCz8Z39HFvw9g"/>
  <p:tag name="VCT-RADIUS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.VK6ENSPUCz8Z39HFvw9g"/>
  <p:tag name="VCT-RADIUS" val="7"/>
</p:tagLst>
</file>

<file path=ppt/theme/theme1.xml><?xml version="1.0" encoding="utf-8"?>
<a:theme xmlns:a="http://schemas.openxmlformats.org/drawingml/2006/main" name="Standard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2066925" algn="l"/>
            <a:tab pos="3314700" algn="l"/>
            <a:tab pos="3857625" algn="l"/>
            <a:tab pos="4572000" algn="l"/>
          </a:tabLst>
          <a:defRPr kumimoji="0" lang="en-US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2066925" algn="l"/>
            <a:tab pos="3314700" algn="l"/>
            <a:tab pos="3857625" algn="l"/>
            <a:tab pos="4572000" algn="l"/>
          </a:tabLst>
          <a:defRPr kumimoji="0" lang="en-US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9AAFCB"/>
        </a:lt2>
        <a:accent1>
          <a:srgbClr val="FF6600"/>
        </a:accent1>
        <a:accent2>
          <a:srgbClr val="A21636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921330"/>
        </a:accent6>
        <a:hlink>
          <a:srgbClr val="0046AD"/>
        </a:hlink>
        <a:folHlink>
          <a:srgbClr val="45AC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tandard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2066925" algn="l"/>
            <a:tab pos="3314700" algn="l"/>
            <a:tab pos="3857625" algn="l"/>
            <a:tab pos="4572000" algn="l"/>
          </a:tabLst>
          <a:defRPr kumimoji="0" lang="en-US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2066925" algn="l"/>
            <a:tab pos="3314700" algn="l"/>
            <a:tab pos="3857625" algn="l"/>
            <a:tab pos="4572000" algn="l"/>
          </a:tabLst>
          <a:defRPr kumimoji="0" lang="en-US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9AAFCB"/>
        </a:lt2>
        <a:accent1>
          <a:srgbClr val="FF6600"/>
        </a:accent1>
        <a:accent2>
          <a:srgbClr val="A21636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921330"/>
        </a:accent6>
        <a:hlink>
          <a:srgbClr val="0046AD"/>
        </a:hlink>
        <a:folHlink>
          <a:srgbClr val="45AC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tandard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2066925" algn="l"/>
            <a:tab pos="3314700" algn="l"/>
            <a:tab pos="3857625" algn="l"/>
            <a:tab pos="4572000" algn="l"/>
          </a:tabLst>
          <a:defRPr kumimoji="0" lang="en-US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2066925" algn="l"/>
            <a:tab pos="3314700" algn="l"/>
            <a:tab pos="3857625" algn="l"/>
            <a:tab pos="4572000" algn="l"/>
          </a:tabLst>
          <a:defRPr kumimoji="0" lang="en-US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9AAFCB"/>
        </a:lt2>
        <a:accent1>
          <a:srgbClr val="FF6600"/>
        </a:accent1>
        <a:accent2>
          <a:srgbClr val="A21636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921330"/>
        </a:accent6>
        <a:hlink>
          <a:srgbClr val="0046AD"/>
        </a:hlink>
        <a:folHlink>
          <a:srgbClr val="45AC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ca92b90d-8b2c-464d-94f0-5bcfb983aed4}" enabled="1" method="Standard" siteId="{7e452255-946f-4f17-800a-a0fb6835dc6c}" contentBits="1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981</TotalTime>
  <Words>1470</Words>
  <Application>Microsoft Office PowerPoint</Application>
  <PresentationFormat>自定义</PresentationFormat>
  <Paragraphs>135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SimHei</vt:lpstr>
      <vt:lpstr>Symbol</vt:lpstr>
      <vt:lpstr>宋体</vt:lpstr>
      <vt:lpstr>Wingdings</vt:lpstr>
      <vt:lpstr>微軟正黑體</vt:lpstr>
      <vt:lpstr>SimHei</vt:lpstr>
      <vt:lpstr>Arial</vt:lpstr>
      <vt:lpstr>Calibri</vt:lpstr>
      <vt:lpstr>Meiryo UI</vt:lpstr>
      <vt:lpstr>MS Mincho</vt:lpstr>
      <vt:lpstr>Standarddesign</vt:lpstr>
      <vt:lpstr>2_Standarddesign</vt:lpstr>
      <vt:lpstr>1_Standarddesign</vt:lpstr>
      <vt:lpstr>2026年厦门TDK资讯安全年度教育</vt:lpstr>
      <vt:lpstr>Contents</vt:lpstr>
      <vt:lpstr>PowerPoint 演示文稿</vt:lpstr>
      <vt:lpstr>一、如何识别欺诈邮件</vt:lpstr>
      <vt:lpstr>一、如何识别欺诈邮件</vt:lpstr>
      <vt:lpstr>二、如果收到欺诈邮件该怎么办？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信息安全的基础知识</vt:lpstr>
      <vt:lpstr>T130期信息安全策略&amp;信息安全体制</vt:lpstr>
      <vt:lpstr>安全遵守事项</vt:lpstr>
      <vt:lpstr>安全遵守事项</vt:lpstr>
      <vt:lpstr>PowerPoint 演示文稿</vt:lpstr>
    </vt:vector>
  </TitlesOfParts>
  <Company>EPCOS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CC</dc:creator>
  <cp:lastModifiedBy>FuRong Xu</cp:lastModifiedBy>
  <cp:revision>3750</cp:revision>
  <cp:lastPrinted>2017-11-06T11:45:05Z</cp:lastPrinted>
  <dcterms:created xsi:type="dcterms:W3CDTF">1997-04-21T07:27:06Z</dcterms:created>
  <dcterms:modified xsi:type="dcterms:W3CDTF">2025-12-10T00:06:56Z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Standarddesign:3\2_Standarddesign:3\1_Standarddesign:3</vt:lpwstr>
  </property>
  <property fmtid="{D5CDD505-2E9C-101B-9397-08002B2CF9AE}" pid="3" name="ClassificationContentMarkingHeaderText">
    <vt:lpwstr>L2: Internal use only</vt:lpwstr>
  </property>
</Properties>
</file>